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0" r:id="rId3"/>
    <p:sldId id="281" r:id="rId4"/>
    <p:sldId id="258" r:id="rId5"/>
    <p:sldId id="257" r:id="rId6"/>
    <p:sldId id="283" r:id="rId7"/>
    <p:sldId id="260" r:id="rId8"/>
    <p:sldId id="261" r:id="rId9"/>
    <p:sldId id="284" r:id="rId10"/>
    <p:sldId id="285" r:id="rId11"/>
    <p:sldId id="264" r:id="rId12"/>
    <p:sldId id="262" r:id="rId13"/>
    <p:sldId id="286" r:id="rId14"/>
    <p:sldId id="287" r:id="rId15"/>
    <p:sldId id="293" r:id="rId16"/>
    <p:sldId id="289" r:id="rId17"/>
    <p:sldId id="294" r:id="rId18"/>
    <p:sldId id="292" r:id="rId19"/>
    <p:sldId id="288" r:id="rId20"/>
    <p:sldId id="295" r:id="rId21"/>
    <p:sldId id="272" r:id="rId22"/>
    <p:sldId id="265" r:id="rId23"/>
    <p:sldId id="296" r:id="rId2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6EBA"/>
    <a:srgbClr val="CCCC00"/>
    <a:srgbClr val="72A43C"/>
    <a:srgbClr val="F1EBDF"/>
    <a:srgbClr val="ECE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083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D8F93-C1AA-4E21-A78B-F51572642FC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D246B1-26F1-4406-84CF-803565B0AA9A}">
      <dgm:prSet phldrT="[Text]" custT="1"/>
      <dgm:spPr/>
      <dgm:t>
        <a:bodyPr/>
        <a:lstStyle/>
        <a:p>
          <a:r>
            <a:rPr lang="fa-IR" sz="2000" dirty="0" smtClean="0">
              <a:cs typeface="B Titr" panose="00000700000000000000" pitchFamily="2" charset="-78"/>
            </a:rPr>
            <a:t>هیات مرکزی بازرسی انتخابات </a:t>
          </a:r>
          <a:endParaRPr lang="en-US" sz="2000" dirty="0">
            <a:cs typeface="B Titr" panose="00000700000000000000" pitchFamily="2" charset="-78"/>
          </a:endParaRPr>
        </a:p>
      </dgm:t>
    </dgm:pt>
    <dgm:pt modelId="{A77F667B-7069-410B-8CD3-1CE8BEF7361E}" type="parTrans" cxnId="{F9B49E8C-2777-43E0-A099-56199C57A213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79584BC3-8A59-4BE9-A4FC-A1723CDE2524}" type="sibTrans" cxnId="{F9B49E8C-2777-43E0-A099-56199C57A213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FE0931DE-2821-4F35-9841-687953721B69}">
      <dgm:prSet phldrT="[Text]" custT="1"/>
      <dgm:spPr/>
      <dgm:t>
        <a:bodyPr/>
        <a:lstStyle/>
        <a:p>
          <a:r>
            <a:rPr lang="fa-IR" sz="2000" dirty="0" smtClean="0">
              <a:cs typeface="B Titr" panose="00000700000000000000" pitchFamily="2" charset="-78"/>
            </a:rPr>
            <a:t>بازرس ویژه</a:t>
          </a:r>
          <a:endParaRPr lang="en-US" sz="2000" dirty="0">
            <a:cs typeface="B Titr" panose="00000700000000000000" pitchFamily="2" charset="-78"/>
          </a:endParaRPr>
        </a:p>
      </dgm:t>
    </dgm:pt>
    <dgm:pt modelId="{2A48A863-87D3-4A46-81BB-E34B4DAB6D37}" type="parTrans" cxnId="{21244945-F390-4898-BA8D-9FEFE0324033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B4C6D60A-CEB4-48B9-87A8-FA9C3F08E0B2}" type="sibTrans" cxnId="{21244945-F390-4898-BA8D-9FEFE0324033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2E989055-22DA-4BA2-B3CC-C3FF05E298CB}">
      <dgm:prSet phldrT="[Text]" custT="1"/>
      <dgm:spPr/>
      <dgm:t>
        <a:bodyPr/>
        <a:lstStyle/>
        <a:p>
          <a:r>
            <a:rPr lang="fa-IR" sz="2000" dirty="0" smtClean="0">
              <a:cs typeface="B Titr" panose="00000700000000000000" pitchFamily="2" charset="-78"/>
            </a:rPr>
            <a:t>بازرسین </a:t>
          </a:r>
        </a:p>
        <a:p>
          <a:r>
            <a:rPr lang="fa-IR" sz="2000" dirty="0" smtClean="0">
              <a:cs typeface="B Titr" panose="00000700000000000000" pitchFamily="2" charset="-78"/>
            </a:rPr>
            <a:t>سربازرسین</a:t>
          </a:r>
          <a:endParaRPr lang="en-US" sz="2000" dirty="0">
            <a:cs typeface="B Titr" panose="00000700000000000000" pitchFamily="2" charset="-78"/>
          </a:endParaRPr>
        </a:p>
      </dgm:t>
    </dgm:pt>
    <dgm:pt modelId="{3E4FA875-922A-450B-9C11-F92AC544AD32}" type="parTrans" cxnId="{932CD8F3-5B4E-4110-9DAD-A4BAB09F70BC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DD982685-C12B-479D-81F7-3CAB9367E38D}" type="sibTrans" cxnId="{932CD8F3-5B4E-4110-9DAD-A4BAB09F70BC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985EAF5A-1CCD-4504-A9BD-8475FD588969}">
      <dgm:prSet phldrT="[Text]" custT="1"/>
      <dgm:spPr/>
      <dgm:t>
        <a:bodyPr/>
        <a:lstStyle/>
        <a:p>
          <a:r>
            <a:rPr lang="fa-IR" sz="2000" dirty="0" smtClean="0">
              <a:cs typeface="B Titr" panose="00000700000000000000" pitchFamily="2" charset="-78"/>
            </a:rPr>
            <a:t>هیات شهرستان </a:t>
          </a:r>
          <a:endParaRPr lang="en-US" sz="2000" dirty="0">
            <a:cs typeface="B Titr" panose="00000700000000000000" pitchFamily="2" charset="-78"/>
          </a:endParaRPr>
        </a:p>
      </dgm:t>
    </dgm:pt>
    <dgm:pt modelId="{251FEE71-9A30-4120-B023-B62C11492165}" type="parTrans" cxnId="{1FEDA9B4-5843-4AB8-ABD9-8BECAFE89B12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27D3DADE-08DC-4527-AF06-DA7FE84482F5}" type="sibTrans" cxnId="{1FEDA9B4-5843-4AB8-ABD9-8BECAFE89B12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8FBDE736-0330-4BE9-ABDC-8D9F70CB224C}">
      <dgm:prSet phldrT="[Text]" custT="1"/>
      <dgm:spPr/>
      <dgm:t>
        <a:bodyPr/>
        <a:lstStyle/>
        <a:p>
          <a:r>
            <a:rPr lang="fa-IR" sz="2000" dirty="0" smtClean="0">
              <a:cs typeface="B Titr" panose="00000700000000000000" pitchFamily="2" charset="-78"/>
            </a:rPr>
            <a:t>هیات بازرسی استان</a:t>
          </a:r>
          <a:endParaRPr lang="en-US" sz="2000" dirty="0">
            <a:cs typeface="B Titr" panose="00000700000000000000" pitchFamily="2" charset="-78"/>
          </a:endParaRPr>
        </a:p>
      </dgm:t>
    </dgm:pt>
    <dgm:pt modelId="{E54EC10C-7F5A-4801-9CC0-B2A271CA8F7C}" type="parTrans" cxnId="{0DE2F90E-21D3-4ADB-A21E-0759D99BB12E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FAC29BD1-5B1C-44E5-B6FE-5EE81C753B4F}" type="sibTrans" cxnId="{0DE2F90E-21D3-4ADB-A21E-0759D99BB12E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7EE3C88E-C0CA-4877-BDA6-960C78694E43}">
      <dgm:prSet phldrT="[Text]" custT="1"/>
      <dgm:spPr/>
      <dgm:t>
        <a:bodyPr/>
        <a:lstStyle/>
        <a:p>
          <a:r>
            <a:rPr lang="fa-IR" sz="2000" dirty="0" smtClean="0">
              <a:cs typeface="B Titr" panose="00000700000000000000" pitchFamily="2" charset="-78"/>
            </a:rPr>
            <a:t>هیات شهرستان</a:t>
          </a:r>
          <a:endParaRPr lang="en-US" sz="2000" dirty="0">
            <a:cs typeface="B Titr" panose="00000700000000000000" pitchFamily="2" charset="-78"/>
          </a:endParaRPr>
        </a:p>
      </dgm:t>
    </dgm:pt>
    <dgm:pt modelId="{264ACB11-80A8-487F-B637-14337955D759}" type="parTrans" cxnId="{D50BE2BD-E9AB-4925-A046-7DB6C89439E9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C9C9C0E5-93BB-4B2D-8CAE-E3A266713797}" type="sibTrans" cxnId="{D50BE2BD-E9AB-4925-A046-7DB6C89439E9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E15C8336-4CD0-45BE-9831-4828B0BB7EF0}" type="pres">
      <dgm:prSet presAssocID="{782D8F93-C1AA-4E21-A78B-F51572642F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87E8EF-5F5F-4A98-8912-46E51DDDE3AB}" type="pres">
      <dgm:prSet presAssocID="{C6D246B1-26F1-4406-84CF-803565B0AA9A}" presName="hierRoot1" presStyleCnt="0"/>
      <dgm:spPr/>
    </dgm:pt>
    <dgm:pt modelId="{9D7F9E43-88A2-4C1F-9407-FFB769E1EC04}" type="pres">
      <dgm:prSet presAssocID="{C6D246B1-26F1-4406-84CF-803565B0AA9A}" presName="composite" presStyleCnt="0"/>
      <dgm:spPr/>
    </dgm:pt>
    <dgm:pt modelId="{8DC9A31A-DB2B-415F-8A7E-F9532437ABBF}" type="pres">
      <dgm:prSet presAssocID="{C6D246B1-26F1-4406-84CF-803565B0AA9A}" presName="background" presStyleLbl="node0" presStyleIdx="0" presStyleCnt="1"/>
      <dgm:spPr/>
    </dgm:pt>
    <dgm:pt modelId="{92ACE280-179E-48EC-AF99-E47338D906A4}" type="pres">
      <dgm:prSet presAssocID="{C6D246B1-26F1-4406-84CF-803565B0AA9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CB9B9D-C1FC-44EC-B714-7EA11F46F1EB}" type="pres">
      <dgm:prSet presAssocID="{C6D246B1-26F1-4406-84CF-803565B0AA9A}" presName="hierChild2" presStyleCnt="0"/>
      <dgm:spPr/>
    </dgm:pt>
    <dgm:pt modelId="{02081CD8-30D3-4CAB-B507-2570BF1CE44B}" type="pres">
      <dgm:prSet presAssocID="{2A48A863-87D3-4A46-81BB-E34B4DAB6D3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D52E6E9-4A6F-4B1E-A654-2DD688737CEB}" type="pres">
      <dgm:prSet presAssocID="{FE0931DE-2821-4F35-9841-687953721B69}" presName="hierRoot2" presStyleCnt="0"/>
      <dgm:spPr/>
    </dgm:pt>
    <dgm:pt modelId="{024FC3E5-99ED-4AC9-B836-AA6AB0F1A34F}" type="pres">
      <dgm:prSet presAssocID="{FE0931DE-2821-4F35-9841-687953721B69}" presName="composite2" presStyleCnt="0"/>
      <dgm:spPr/>
    </dgm:pt>
    <dgm:pt modelId="{C3BE5D2F-013B-47CA-A7BD-70904AB161D8}" type="pres">
      <dgm:prSet presAssocID="{FE0931DE-2821-4F35-9841-687953721B69}" presName="background2" presStyleLbl="node2" presStyleIdx="0" presStyleCnt="2"/>
      <dgm:spPr/>
    </dgm:pt>
    <dgm:pt modelId="{00FCFBD6-8108-487D-9546-2AAC2BCD33A2}" type="pres">
      <dgm:prSet presAssocID="{FE0931DE-2821-4F35-9841-687953721B6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6FCDE7-F3E8-4CF0-AAA0-B47EF36EDAC9}" type="pres">
      <dgm:prSet presAssocID="{FE0931DE-2821-4F35-9841-687953721B69}" presName="hierChild3" presStyleCnt="0"/>
      <dgm:spPr/>
    </dgm:pt>
    <dgm:pt modelId="{BBFCE92F-8B18-42B0-8454-92B418D96995}" type="pres">
      <dgm:prSet presAssocID="{3E4FA875-922A-450B-9C11-F92AC544AD32}" presName="Name17" presStyleLbl="parChTrans1D3" presStyleIdx="0" presStyleCnt="3"/>
      <dgm:spPr/>
      <dgm:t>
        <a:bodyPr/>
        <a:lstStyle/>
        <a:p>
          <a:endParaRPr lang="en-US"/>
        </a:p>
      </dgm:t>
    </dgm:pt>
    <dgm:pt modelId="{96E786E5-2D34-4801-8362-37670B2AF045}" type="pres">
      <dgm:prSet presAssocID="{2E989055-22DA-4BA2-B3CC-C3FF05E298CB}" presName="hierRoot3" presStyleCnt="0"/>
      <dgm:spPr/>
    </dgm:pt>
    <dgm:pt modelId="{D47A2FB2-BEAB-499C-8D84-750C61775A10}" type="pres">
      <dgm:prSet presAssocID="{2E989055-22DA-4BA2-B3CC-C3FF05E298CB}" presName="composite3" presStyleCnt="0"/>
      <dgm:spPr/>
    </dgm:pt>
    <dgm:pt modelId="{3826FA1E-626C-48F1-BC8A-8BBA92D72988}" type="pres">
      <dgm:prSet presAssocID="{2E989055-22DA-4BA2-B3CC-C3FF05E298CB}" presName="background3" presStyleLbl="node3" presStyleIdx="0" presStyleCnt="3"/>
      <dgm:spPr/>
    </dgm:pt>
    <dgm:pt modelId="{29DD1B78-C9AA-447E-A45E-1007EECC6710}" type="pres">
      <dgm:prSet presAssocID="{2E989055-22DA-4BA2-B3CC-C3FF05E298C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68310-8E43-4D96-927E-4F7EF210B396}" type="pres">
      <dgm:prSet presAssocID="{2E989055-22DA-4BA2-B3CC-C3FF05E298CB}" presName="hierChild4" presStyleCnt="0"/>
      <dgm:spPr/>
    </dgm:pt>
    <dgm:pt modelId="{53591CD7-DEF0-42C3-8400-581F0DB22C61}" type="pres">
      <dgm:prSet presAssocID="{251FEE71-9A30-4120-B023-B62C11492165}" presName="Name17" presStyleLbl="parChTrans1D3" presStyleIdx="1" presStyleCnt="3"/>
      <dgm:spPr/>
      <dgm:t>
        <a:bodyPr/>
        <a:lstStyle/>
        <a:p>
          <a:endParaRPr lang="en-US"/>
        </a:p>
      </dgm:t>
    </dgm:pt>
    <dgm:pt modelId="{4BCF7380-E1A0-49DE-A129-8596A30A6332}" type="pres">
      <dgm:prSet presAssocID="{985EAF5A-1CCD-4504-A9BD-8475FD588969}" presName="hierRoot3" presStyleCnt="0"/>
      <dgm:spPr/>
    </dgm:pt>
    <dgm:pt modelId="{C932DAAE-25EA-4DBF-B1D6-1EADCCB04B9B}" type="pres">
      <dgm:prSet presAssocID="{985EAF5A-1CCD-4504-A9BD-8475FD588969}" presName="composite3" presStyleCnt="0"/>
      <dgm:spPr/>
    </dgm:pt>
    <dgm:pt modelId="{1D0847D2-7F5D-4034-BF29-860603A29BAF}" type="pres">
      <dgm:prSet presAssocID="{985EAF5A-1CCD-4504-A9BD-8475FD588969}" presName="background3" presStyleLbl="node3" presStyleIdx="1" presStyleCnt="3"/>
      <dgm:spPr/>
    </dgm:pt>
    <dgm:pt modelId="{420C530C-37D8-45EE-B6C9-299AB64D3C46}" type="pres">
      <dgm:prSet presAssocID="{985EAF5A-1CCD-4504-A9BD-8475FD58896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36025-1BF1-42A9-8920-957D7574D8AA}" type="pres">
      <dgm:prSet presAssocID="{985EAF5A-1CCD-4504-A9BD-8475FD588969}" presName="hierChild4" presStyleCnt="0"/>
      <dgm:spPr/>
    </dgm:pt>
    <dgm:pt modelId="{EA53F07A-DAC9-4E33-8332-07C159A1576E}" type="pres">
      <dgm:prSet presAssocID="{E54EC10C-7F5A-4801-9CC0-B2A271CA8F7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9099664-A751-4B6D-B5C9-85E451E67171}" type="pres">
      <dgm:prSet presAssocID="{8FBDE736-0330-4BE9-ABDC-8D9F70CB224C}" presName="hierRoot2" presStyleCnt="0"/>
      <dgm:spPr/>
    </dgm:pt>
    <dgm:pt modelId="{2E51062E-A617-4844-BC88-8A416A37C446}" type="pres">
      <dgm:prSet presAssocID="{8FBDE736-0330-4BE9-ABDC-8D9F70CB224C}" presName="composite2" presStyleCnt="0"/>
      <dgm:spPr/>
    </dgm:pt>
    <dgm:pt modelId="{CE6E1CD3-15FF-4DD2-9414-5CA7BB29A94D}" type="pres">
      <dgm:prSet presAssocID="{8FBDE736-0330-4BE9-ABDC-8D9F70CB224C}" presName="background2" presStyleLbl="node2" presStyleIdx="1" presStyleCnt="2"/>
      <dgm:spPr/>
    </dgm:pt>
    <dgm:pt modelId="{52B3FC7D-F558-40C6-953A-F62C304B123C}" type="pres">
      <dgm:prSet presAssocID="{8FBDE736-0330-4BE9-ABDC-8D9F70CB224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515B4-70EC-4486-AB38-3978F71B0D21}" type="pres">
      <dgm:prSet presAssocID="{8FBDE736-0330-4BE9-ABDC-8D9F70CB224C}" presName="hierChild3" presStyleCnt="0"/>
      <dgm:spPr/>
    </dgm:pt>
    <dgm:pt modelId="{B76A6074-6ED2-4673-808C-7B01918EEB7E}" type="pres">
      <dgm:prSet presAssocID="{264ACB11-80A8-487F-B637-14337955D75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360FCD99-1324-4D6A-9E2B-4511F9D44E57}" type="pres">
      <dgm:prSet presAssocID="{7EE3C88E-C0CA-4877-BDA6-960C78694E43}" presName="hierRoot3" presStyleCnt="0"/>
      <dgm:spPr/>
    </dgm:pt>
    <dgm:pt modelId="{EF5A9817-F4F8-4E94-B841-DD0A5CAA8EA8}" type="pres">
      <dgm:prSet presAssocID="{7EE3C88E-C0CA-4877-BDA6-960C78694E43}" presName="composite3" presStyleCnt="0"/>
      <dgm:spPr/>
    </dgm:pt>
    <dgm:pt modelId="{E5DD3D96-AE80-4603-BDD2-2816584D0EC7}" type="pres">
      <dgm:prSet presAssocID="{7EE3C88E-C0CA-4877-BDA6-960C78694E43}" presName="background3" presStyleLbl="node3" presStyleIdx="2" presStyleCnt="3"/>
      <dgm:spPr/>
    </dgm:pt>
    <dgm:pt modelId="{005CB83E-B9B4-4AC7-B610-C056A7634660}" type="pres">
      <dgm:prSet presAssocID="{7EE3C88E-C0CA-4877-BDA6-960C78694E4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21128-537A-4E10-AA14-E27216D92A26}" type="pres">
      <dgm:prSet presAssocID="{7EE3C88E-C0CA-4877-BDA6-960C78694E43}" presName="hierChild4" presStyleCnt="0"/>
      <dgm:spPr/>
    </dgm:pt>
  </dgm:ptLst>
  <dgm:cxnLst>
    <dgm:cxn modelId="{D50BE2BD-E9AB-4925-A046-7DB6C89439E9}" srcId="{8FBDE736-0330-4BE9-ABDC-8D9F70CB224C}" destId="{7EE3C88E-C0CA-4877-BDA6-960C78694E43}" srcOrd="0" destOrd="0" parTransId="{264ACB11-80A8-487F-B637-14337955D759}" sibTransId="{C9C9C0E5-93BB-4B2D-8CAE-E3A266713797}"/>
    <dgm:cxn modelId="{3016CAB9-2981-48D6-895A-FC9927A1E6B4}" type="presOf" srcId="{251FEE71-9A30-4120-B023-B62C11492165}" destId="{53591CD7-DEF0-42C3-8400-581F0DB22C61}" srcOrd="0" destOrd="0" presId="urn:microsoft.com/office/officeart/2005/8/layout/hierarchy1"/>
    <dgm:cxn modelId="{0DE2F90E-21D3-4ADB-A21E-0759D99BB12E}" srcId="{C6D246B1-26F1-4406-84CF-803565B0AA9A}" destId="{8FBDE736-0330-4BE9-ABDC-8D9F70CB224C}" srcOrd="1" destOrd="0" parTransId="{E54EC10C-7F5A-4801-9CC0-B2A271CA8F7C}" sibTransId="{FAC29BD1-5B1C-44E5-B6FE-5EE81C753B4F}"/>
    <dgm:cxn modelId="{15C78F47-142D-4445-BF68-4E69844E4EDC}" type="presOf" srcId="{7EE3C88E-C0CA-4877-BDA6-960C78694E43}" destId="{005CB83E-B9B4-4AC7-B610-C056A7634660}" srcOrd="0" destOrd="0" presId="urn:microsoft.com/office/officeart/2005/8/layout/hierarchy1"/>
    <dgm:cxn modelId="{932CD8F3-5B4E-4110-9DAD-A4BAB09F70BC}" srcId="{FE0931DE-2821-4F35-9841-687953721B69}" destId="{2E989055-22DA-4BA2-B3CC-C3FF05E298CB}" srcOrd="0" destOrd="0" parTransId="{3E4FA875-922A-450B-9C11-F92AC544AD32}" sibTransId="{DD982685-C12B-479D-81F7-3CAB9367E38D}"/>
    <dgm:cxn modelId="{1FEDA9B4-5843-4AB8-ABD9-8BECAFE89B12}" srcId="{FE0931DE-2821-4F35-9841-687953721B69}" destId="{985EAF5A-1CCD-4504-A9BD-8475FD588969}" srcOrd="1" destOrd="0" parTransId="{251FEE71-9A30-4120-B023-B62C11492165}" sibTransId="{27D3DADE-08DC-4527-AF06-DA7FE84482F5}"/>
    <dgm:cxn modelId="{19F1111D-1BFF-4271-992D-7B26D934DD66}" type="presOf" srcId="{E54EC10C-7F5A-4801-9CC0-B2A271CA8F7C}" destId="{EA53F07A-DAC9-4E33-8332-07C159A1576E}" srcOrd="0" destOrd="0" presId="urn:microsoft.com/office/officeart/2005/8/layout/hierarchy1"/>
    <dgm:cxn modelId="{73238A16-3255-4213-A661-101AF895B476}" type="presOf" srcId="{782D8F93-C1AA-4E21-A78B-F51572642FCF}" destId="{E15C8336-4CD0-45BE-9831-4828B0BB7EF0}" srcOrd="0" destOrd="0" presId="urn:microsoft.com/office/officeart/2005/8/layout/hierarchy1"/>
    <dgm:cxn modelId="{12BCA539-7E6D-48D8-AD16-85FB723057E1}" type="presOf" srcId="{2E989055-22DA-4BA2-B3CC-C3FF05E298CB}" destId="{29DD1B78-C9AA-447E-A45E-1007EECC6710}" srcOrd="0" destOrd="0" presId="urn:microsoft.com/office/officeart/2005/8/layout/hierarchy1"/>
    <dgm:cxn modelId="{1D7A613F-C6FD-408E-83C3-6B9F88A87CF5}" type="presOf" srcId="{C6D246B1-26F1-4406-84CF-803565B0AA9A}" destId="{92ACE280-179E-48EC-AF99-E47338D906A4}" srcOrd="0" destOrd="0" presId="urn:microsoft.com/office/officeart/2005/8/layout/hierarchy1"/>
    <dgm:cxn modelId="{21244945-F390-4898-BA8D-9FEFE0324033}" srcId="{C6D246B1-26F1-4406-84CF-803565B0AA9A}" destId="{FE0931DE-2821-4F35-9841-687953721B69}" srcOrd="0" destOrd="0" parTransId="{2A48A863-87D3-4A46-81BB-E34B4DAB6D37}" sibTransId="{B4C6D60A-CEB4-48B9-87A8-FA9C3F08E0B2}"/>
    <dgm:cxn modelId="{F9B49E8C-2777-43E0-A099-56199C57A213}" srcId="{782D8F93-C1AA-4E21-A78B-F51572642FCF}" destId="{C6D246B1-26F1-4406-84CF-803565B0AA9A}" srcOrd="0" destOrd="0" parTransId="{A77F667B-7069-410B-8CD3-1CE8BEF7361E}" sibTransId="{79584BC3-8A59-4BE9-A4FC-A1723CDE2524}"/>
    <dgm:cxn modelId="{50AB6897-EBCB-4561-BB3A-1A8720A6D7F4}" type="presOf" srcId="{3E4FA875-922A-450B-9C11-F92AC544AD32}" destId="{BBFCE92F-8B18-42B0-8454-92B418D96995}" srcOrd="0" destOrd="0" presId="urn:microsoft.com/office/officeart/2005/8/layout/hierarchy1"/>
    <dgm:cxn modelId="{744D2DF5-8AB5-4BAE-9A88-7407F2038EA5}" type="presOf" srcId="{264ACB11-80A8-487F-B637-14337955D759}" destId="{B76A6074-6ED2-4673-808C-7B01918EEB7E}" srcOrd="0" destOrd="0" presId="urn:microsoft.com/office/officeart/2005/8/layout/hierarchy1"/>
    <dgm:cxn modelId="{6DCC0B20-C5F2-46D0-8288-44B60724F0A3}" type="presOf" srcId="{FE0931DE-2821-4F35-9841-687953721B69}" destId="{00FCFBD6-8108-487D-9546-2AAC2BCD33A2}" srcOrd="0" destOrd="0" presId="urn:microsoft.com/office/officeart/2005/8/layout/hierarchy1"/>
    <dgm:cxn modelId="{FEF601A5-B968-4765-8C4C-2469BA5568FF}" type="presOf" srcId="{8FBDE736-0330-4BE9-ABDC-8D9F70CB224C}" destId="{52B3FC7D-F558-40C6-953A-F62C304B123C}" srcOrd="0" destOrd="0" presId="urn:microsoft.com/office/officeart/2005/8/layout/hierarchy1"/>
    <dgm:cxn modelId="{11D7BE41-36AA-44D2-86C3-E00AD4937CA9}" type="presOf" srcId="{985EAF5A-1CCD-4504-A9BD-8475FD588969}" destId="{420C530C-37D8-45EE-B6C9-299AB64D3C46}" srcOrd="0" destOrd="0" presId="urn:microsoft.com/office/officeart/2005/8/layout/hierarchy1"/>
    <dgm:cxn modelId="{A28012ED-DAA9-4DE0-862E-A1F037986483}" type="presOf" srcId="{2A48A863-87D3-4A46-81BB-E34B4DAB6D37}" destId="{02081CD8-30D3-4CAB-B507-2570BF1CE44B}" srcOrd="0" destOrd="0" presId="urn:microsoft.com/office/officeart/2005/8/layout/hierarchy1"/>
    <dgm:cxn modelId="{E1971D1B-A22C-448F-861E-1EE3231C58F9}" type="presParOf" srcId="{E15C8336-4CD0-45BE-9831-4828B0BB7EF0}" destId="{A587E8EF-5F5F-4A98-8912-46E51DDDE3AB}" srcOrd="0" destOrd="0" presId="urn:microsoft.com/office/officeart/2005/8/layout/hierarchy1"/>
    <dgm:cxn modelId="{D2FF1FE8-A2D6-4708-82E5-C7D6FCC0F35F}" type="presParOf" srcId="{A587E8EF-5F5F-4A98-8912-46E51DDDE3AB}" destId="{9D7F9E43-88A2-4C1F-9407-FFB769E1EC04}" srcOrd="0" destOrd="0" presId="urn:microsoft.com/office/officeart/2005/8/layout/hierarchy1"/>
    <dgm:cxn modelId="{FCAA3036-CE0A-48C2-A8A7-9636C9185231}" type="presParOf" srcId="{9D7F9E43-88A2-4C1F-9407-FFB769E1EC04}" destId="{8DC9A31A-DB2B-415F-8A7E-F9532437ABBF}" srcOrd="0" destOrd="0" presId="urn:microsoft.com/office/officeart/2005/8/layout/hierarchy1"/>
    <dgm:cxn modelId="{F7BC4C08-6CA2-4B76-8120-C79D547D0354}" type="presParOf" srcId="{9D7F9E43-88A2-4C1F-9407-FFB769E1EC04}" destId="{92ACE280-179E-48EC-AF99-E47338D906A4}" srcOrd="1" destOrd="0" presId="urn:microsoft.com/office/officeart/2005/8/layout/hierarchy1"/>
    <dgm:cxn modelId="{ACF5CAB3-E40A-45BE-8ABC-64A8D175C5D2}" type="presParOf" srcId="{A587E8EF-5F5F-4A98-8912-46E51DDDE3AB}" destId="{C6CB9B9D-C1FC-44EC-B714-7EA11F46F1EB}" srcOrd="1" destOrd="0" presId="urn:microsoft.com/office/officeart/2005/8/layout/hierarchy1"/>
    <dgm:cxn modelId="{CE1F8DD1-F8EF-47F0-9FE0-6C11E704FBCE}" type="presParOf" srcId="{C6CB9B9D-C1FC-44EC-B714-7EA11F46F1EB}" destId="{02081CD8-30D3-4CAB-B507-2570BF1CE44B}" srcOrd="0" destOrd="0" presId="urn:microsoft.com/office/officeart/2005/8/layout/hierarchy1"/>
    <dgm:cxn modelId="{4FD58348-0234-4E07-A774-3C20970A754E}" type="presParOf" srcId="{C6CB9B9D-C1FC-44EC-B714-7EA11F46F1EB}" destId="{DD52E6E9-4A6F-4B1E-A654-2DD688737CEB}" srcOrd="1" destOrd="0" presId="urn:microsoft.com/office/officeart/2005/8/layout/hierarchy1"/>
    <dgm:cxn modelId="{DF37C4DE-61BA-4746-949A-457B50553910}" type="presParOf" srcId="{DD52E6E9-4A6F-4B1E-A654-2DD688737CEB}" destId="{024FC3E5-99ED-4AC9-B836-AA6AB0F1A34F}" srcOrd="0" destOrd="0" presId="urn:microsoft.com/office/officeart/2005/8/layout/hierarchy1"/>
    <dgm:cxn modelId="{E964D7D6-36EA-4532-BAE8-5A671D992FE9}" type="presParOf" srcId="{024FC3E5-99ED-4AC9-B836-AA6AB0F1A34F}" destId="{C3BE5D2F-013B-47CA-A7BD-70904AB161D8}" srcOrd="0" destOrd="0" presId="urn:microsoft.com/office/officeart/2005/8/layout/hierarchy1"/>
    <dgm:cxn modelId="{6F5741BF-DC41-454E-B5B6-6C18237432DB}" type="presParOf" srcId="{024FC3E5-99ED-4AC9-B836-AA6AB0F1A34F}" destId="{00FCFBD6-8108-487D-9546-2AAC2BCD33A2}" srcOrd="1" destOrd="0" presId="urn:microsoft.com/office/officeart/2005/8/layout/hierarchy1"/>
    <dgm:cxn modelId="{3BC328FC-3E33-4599-996C-3059C8800B5A}" type="presParOf" srcId="{DD52E6E9-4A6F-4B1E-A654-2DD688737CEB}" destId="{E46FCDE7-F3E8-4CF0-AAA0-B47EF36EDAC9}" srcOrd="1" destOrd="0" presId="urn:microsoft.com/office/officeart/2005/8/layout/hierarchy1"/>
    <dgm:cxn modelId="{F13E28A1-3C1B-400B-A12B-903C523028A1}" type="presParOf" srcId="{E46FCDE7-F3E8-4CF0-AAA0-B47EF36EDAC9}" destId="{BBFCE92F-8B18-42B0-8454-92B418D96995}" srcOrd="0" destOrd="0" presId="urn:microsoft.com/office/officeart/2005/8/layout/hierarchy1"/>
    <dgm:cxn modelId="{181BAD68-5930-46ED-AF80-A0E26CADF0F4}" type="presParOf" srcId="{E46FCDE7-F3E8-4CF0-AAA0-B47EF36EDAC9}" destId="{96E786E5-2D34-4801-8362-37670B2AF045}" srcOrd="1" destOrd="0" presId="urn:microsoft.com/office/officeart/2005/8/layout/hierarchy1"/>
    <dgm:cxn modelId="{A4A9840C-C5A6-4105-B431-3AA57680C63E}" type="presParOf" srcId="{96E786E5-2D34-4801-8362-37670B2AF045}" destId="{D47A2FB2-BEAB-499C-8D84-750C61775A10}" srcOrd="0" destOrd="0" presId="urn:microsoft.com/office/officeart/2005/8/layout/hierarchy1"/>
    <dgm:cxn modelId="{61C7836C-75A3-485A-979A-64325C8C3BDD}" type="presParOf" srcId="{D47A2FB2-BEAB-499C-8D84-750C61775A10}" destId="{3826FA1E-626C-48F1-BC8A-8BBA92D72988}" srcOrd="0" destOrd="0" presId="urn:microsoft.com/office/officeart/2005/8/layout/hierarchy1"/>
    <dgm:cxn modelId="{F3FBB3C4-E3C4-4D59-97BB-79032334B0F0}" type="presParOf" srcId="{D47A2FB2-BEAB-499C-8D84-750C61775A10}" destId="{29DD1B78-C9AA-447E-A45E-1007EECC6710}" srcOrd="1" destOrd="0" presId="urn:microsoft.com/office/officeart/2005/8/layout/hierarchy1"/>
    <dgm:cxn modelId="{92D5D5F2-69C3-49C6-9C69-0C2FD5B6846C}" type="presParOf" srcId="{96E786E5-2D34-4801-8362-37670B2AF045}" destId="{61968310-8E43-4D96-927E-4F7EF210B396}" srcOrd="1" destOrd="0" presId="urn:microsoft.com/office/officeart/2005/8/layout/hierarchy1"/>
    <dgm:cxn modelId="{3AB19294-7553-47C4-B332-311D62C45BCF}" type="presParOf" srcId="{E46FCDE7-F3E8-4CF0-AAA0-B47EF36EDAC9}" destId="{53591CD7-DEF0-42C3-8400-581F0DB22C61}" srcOrd="2" destOrd="0" presId="urn:microsoft.com/office/officeart/2005/8/layout/hierarchy1"/>
    <dgm:cxn modelId="{586D95F2-D849-428B-A231-ADDDB6883F9F}" type="presParOf" srcId="{E46FCDE7-F3E8-4CF0-AAA0-B47EF36EDAC9}" destId="{4BCF7380-E1A0-49DE-A129-8596A30A6332}" srcOrd="3" destOrd="0" presId="urn:microsoft.com/office/officeart/2005/8/layout/hierarchy1"/>
    <dgm:cxn modelId="{B2B75F8F-D58C-4254-BE3D-81F48F826387}" type="presParOf" srcId="{4BCF7380-E1A0-49DE-A129-8596A30A6332}" destId="{C932DAAE-25EA-4DBF-B1D6-1EADCCB04B9B}" srcOrd="0" destOrd="0" presId="urn:microsoft.com/office/officeart/2005/8/layout/hierarchy1"/>
    <dgm:cxn modelId="{AD01249B-84D3-40BB-9515-F2C489925D91}" type="presParOf" srcId="{C932DAAE-25EA-4DBF-B1D6-1EADCCB04B9B}" destId="{1D0847D2-7F5D-4034-BF29-860603A29BAF}" srcOrd="0" destOrd="0" presId="urn:microsoft.com/office/officeart/2005/8/layout/hierarchy1"/>
    <dgm:cxn modelId="{29877CC5-45FB-4316-8857-1FFC174C029B}" type="presParOf" srcId="{C932DAAE-25EA-4DBF-B1D6-1EADCCB04B9B}" destId="{420C530C-37D8-45EE-B6C9-299AB64D3C46}" srcOrd="1" destOrd="0" presId="urn:microsoft.com/office/officeart/2005/8/layout/hierarchy1"/>
    <dgm:cxn modelId="{194CD84C-C891-45CF-8218-61A86294C416}" type="presParOf" srcId="{4BCF7380-E1A0-49DE-A129-8596A30A6332}" destId="{3A636025-1BF1-42A9-8920-957D7574D8AA}" srcOrd="1" destOrd="0" presId="urn:microsoft.com/office/officeart/2005/8/layout/hierarchy1"/>
    <dgm:cxn modelId="{BC4A15EF-DB58-4ECC-8154-E78A0AC9EDBF}" type="presParOf" srcId="{C6CB9B9D-C1FC-44EC-B714-7EA11F46F1EB}" destId="{EA53F07A-DAC9-4E33-8332-07C159A1576E}" srcOrd="2" destOrd="0" presId="urn:microsoft.com/office/officeart/2005/8/layout/hierarchy1"/>
    <dgm:cxn modelId="{C17338CC-1DAB-4DFE-BB13-A84130F76EDB}" type="presParOf" srcId="{C6CB9B9D-C1FC-44EC-B714-7EA11F46F1EB}" destId="{79099664-A751-4B6D-B5C9-85E451E67171}" srcOrd="3" destOrd="0" presId="urn:microsoft.com/office/officeart/2005/8/layout/hierarchy1"/>
    <dgm:cxn modelId="{E5F09DE9-033F-4F6A-B145-90591991CAB1}" type="presParOf" srcId="{79099664-A751-4B6D-B5C9-85E451E67171}" destId="{2E51062E-A617-4844-BC88-8A416A37C446}" srcOrd="0" destOrd="0" presId="urn:microsoft.com/office/officeart/2005/8/layout/hierarchy1"/>
    <dgm:cxn modelId="{727754E4-432C-4FA2-841D-6D023937C7B5}" type="presParOf" srcId="{2E51062E-A617-4844-BC88-8A416A37C446}" destId="{CE6E1CD3-15FF-4DD2-9414-5CA7BB29A94D}" srcOrd="0" destOrd="0" presId="urn:microsoft.com/office/officeart/2005/8/layout/hierarchy1"/>
    <dgm:cxn modelId="{3E3B7110-9C7B-4343-8248-4B283D2D8C71}" type="presParOf" srcId="{2E51062E-A617-4844-BC88-8A416A37C446}" destId="{52B3FC7D-F558-40C6-953A-F62C304B123C}" srcOrd="1" destOrd="0" presId="urn:microsoft.com/office/officeart/2005/8/layout/hierarchy1"/>
    <dgm:cxn modelId="{C6830192-462B-4D45-AC8C-1F8B6FE86161}" type="presParOf" srcId="{79099664-A751-4B6D-B5C9-85E451E67171}" destId="{69B515B4-70EC-4486-AB38-3978F71B0D21}" srcOrd="1" destOrd="0" presId="urn:microsoft.com/office/officeart/2005/8/layout/hierarchy1"/>
    <dgm:cxn modelId="{E8A48971-604F-442A-ACE7-FC4BA7A0D5D5}" type="presParOf" srcId="{69B515B4-70EC-4486-AB38-3978F71B0D21}" destId="{B76A6074-6ED2-4673-808C-7B01918EEB7E}" srcOrd="0" destOrd="0" presId="urn:microsoft.com/office/officeart/2005/8/layout/hierarchy1"/>
    <dgm:cxn modelId="{B8152502-46A5-439F-879F-B3938C6553DD}" type="presParOf" srcId="{69B515B4-70EC-4486-AB38-3978F71B0D21}" destId="{360FCD99-1324-4D6A-9E2B-4511F9D44E57}" srcOrd="1" destOrd="0" presId="urn:microsoft.com/office/officeart/2005/8/layout/hierarchy1"/>
    <dgm:cxn modelId="{DB11A6F7-BDEA-499B-B75F-1FD782520D6B}" type="presParOf" srcId="{360FCD99-1324-4D6A-9E2B-4511F9D44E57}" destId="{EF5A9817-F4F8-4E94-B841-DD0A5CAA8EA8}" srcOrd="0" destOrd="0" presId="urn:microsoft.com/office/officeart/2005/8/layout/hierarchy1"/>
    <dgm:cxn modelId="{2C777099-B371-4C38-862E-76DE5BE9BB81}" type="presParOf" srcId="{EF5A9817-F4F8-4E94-B841-DD0A5CAA8EA8}" destId="{E5DD3D96-AE80-4603-BDD2-2816584D0EC7}" srcOrd="0" destOrd="0" presId="urn:microsoft.com/office/officeart/2005/8/layout/hierarchy1"/>
    <dgm:cxn modelId="{F45541A6-EE02-480B-A547-0B915543E412}" type="presParOf" srcId="{EF5A9817-F4F8-4E94-B841-DD0A5CAA8EA8}" destId="{005CB83E-B9B4-4AC7-B610-C056A7634660}" srcOrd="1" destOrd="0" presId="urn:microsoft.com/office/officeart/2005/8/layout/hierarchy1"/>
    <dgm:cxn modelId="{1A72E05B-BC84-4491-99D2-8B9C1E2A4CE3}" type="presParOf" srcId="{360FCD99-1324-4D6A-9E2B-4511F9D44E57}" destId="{58C21128-537A-4E10-AA14-E27216D92A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4D26D-B279-4CE1-A083-885A63DD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94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10025-25E4-4955-AF01-EAD6157F7FC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CFDA0-CC2F-487C-9E4A-1DFCF497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0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FDA0-CC2F-487C-9E4A-1DFCF4972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3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FDA0-CC2F-487C-9E4A-1DFCF49729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نوامبر 22، 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3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نوامبر 22، 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4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نوامبر 22، 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7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نوامبر 22، 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7549" y="6290029"/>
            <a:ext cx="64008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0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fa-IR" smtClean="0"/>
              <a:t>نوامبر 22، 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نوامبر 22، 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1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نوامبر 22، 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1546" y="6280699"/>
            <a:ext cx="64008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2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نوامبر 22، 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04223" y="6272783"/>
            <a:ext cx="64008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3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نوامبر 22، 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6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نوامبر 22، 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5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4" y="6229680"/>
            <a:ext cx="644096" cy="644096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  <a:effectLst/>
          </p:spPr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نوامبر 22، 17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388731" y="6229680"/>
            <a:ext cx="670081" cy="348468"/>
          </a:xfrm>
        </p:spPr>
        <p:txBody>
          <a:bodyPr/>
          <a:lstStyle>
            <a:lvl1pPr>
              <a:defRPr sz="16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cs typeface="B Traffic" panose="00000400000000000000" pitchFamily="2" charset="-78"/>
              </a:defRPr>
            </a:lvl1pPr>
          </a:lstStyle>
          <a:p>
            <a:fld id="{7AD308C8-7931-41F1-9C12-A91D5D164E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536624" y="6484020"/>
            <a:ext cx="468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cs typeface="B Traffic" panose="00000400000000000000" pitchFamily="2" charset="-78"/>
              </a:rPr>
              <a:t>30</a:t>
            </a:r>
            <a:endParaRPr lang="en-US" sz="1200" b="1" dirty="0" smtClean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3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نوامبر 22، 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456" y="6169553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fld id="{7AD308C8-7931-41F1-9C12-A91D5D164E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2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hdphoto" Target="../media/hdphoto4.wdp"/><Relationship Id="rId7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microsoft.com/office/2007/relationships/hdphoto" Target="../media/hdphoto4.wdp"/><Relationship Id="rId7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3066" r="7542" b="6198"/>
          <a:stretch/>
        </p:blipFill>
        <p:spPr>
          <a:xfrm>
            <a:off x="4015620" y="2148115"/>
            <a:ext cx="4088190" cy="375436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80" y="-212501"/>
            <a:ext cx="2782956" cy="24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258" y="313844"/>
            <a:ext cx="7705085" cy="525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algn="r" defTabSz="1066800" rtl="1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fa-IR" dirty="0">
              <a:solidFill>
                <a:schemeClr val="dk1"/>
              </a:solidFill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 </a:t>
            </a: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dirty="0">
              <a:solidFill>
                <a:prstClr val="black"/>
              </a:solidFill>
              <a:latin typeface="Trebuchet MS" panose="020B0603020202020204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9109364" y="685799"/>
            <a:ext cx="2284777" cy="940443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وظایف عمومی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71902" y="313844"/>
            <a:ext cx="7319983" cy="3281411"/>
          </a:xfrm>
          <a:custGeom>
            <a:avLst/>
            <a:gdLst>
              <a:gd name="connsiteX0" fmla="*/ 0 w 1780172"/>
              <a:gd name="connsiteY0" fmla="*/ 0 h 559306"/>
              <a:gd name="connsiteX1" fmla="*/ 1780172 w 1780172"/>
              <a:gd name="connsiteY1" fmla="*/ 0 h 559306"/>
              <a:gd name="connsiteX2" fmla="*/ 1780172 w 1780172"/>
              <a:gd name="connsiteY2" fmla="*/ 559306 h 559306"/>
              <a:gd name="connsiteX3" fmla="*/ 0 w 1780172"/>
              <a:gd name="connsiteY3" fmla="*/ 559306 h 559306"/>
              <a:gd name="connsiteX4" fmla="*/ 0 w 1780172"/>
              <a:gd name="connsiteY4" fmla="*/ 0 h 5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172" h="559306">
                <a:moveTo>
                  <a:pt x="0" y="0"/>
                </a:moveTo>
                <a:lnTo>
                  <a:pt x="1780172" y="0"/>
                </a:lnTo>
                <a:lnTo>
                  <a:pt x="1780172" y="559306"/>
                </a:lnTo>
                <a:lnTo>
                  <a:pt x="0" y="55930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just" defTabSz="1066800" rtl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dirty="0">
                <a:cs typeface="B Titr" panose="00000700000000000000" pitchFamily="2" charset="-78"/>
              </a:rPr>
              <a:t>ثبت گزارش نهایی از وضعیت بازرسی های بعمل آمده  بصورت روزانه در ایام تبلیغات ، یکروز قبل از اخذ رای  و پایان روز اخذ رای ، در قالب کاربرگ گزارشات و </a:t>
            </a:r>
            <a:r>
              <a:rPr lang="fa-IR" sz="2000" dirty="0" smtClean="0">
                <a:cs typeface="B Titr" panose="00000700000000000000" pitchFamily="2" charset="-78"/>
              </a:rPr>
              <a:t>ارسال </a:t>
            </a:r>
            <a:r>
              <a:rPr lang="fa-IR" sz="2000" dirty="0">
                <a:cs typeface="B Titr" panose="00000700000000000000" pitchFamily="2" charset="-78"/>
              </a:rPr>
              <a:t>به </a:t>
            </a:r>
            <a:r>
              <a:rPr lang="fa-IR" sz="2000" dirty="0" smtClean="0">
                <a:cs typeface="B Titr" panose="00000700000000000000" pitchFamily="2" charset="-78"/>
              </a:rPr>
              <a:t>هیات مرکزی از طریق :</a:t>
            </a:r>
          </a:p>
          <a:p>
            <a:pPr algn="ctr" defTabSz="1066800" rtl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dirty="0" smtClean="0">
                <a:cs typeface="B Titr" panose="00000700000000000000" pitchFamily="2" charset="-78"/>
              </a:rPr>
              <a:t> تکمیل کاربرگ گزارشات سامانه برخط بازرسی</a:t>
            </a:r>
          </a:p>
          <a:p>
            <a:pPr algn="ctr" defTabSz="1066800" rtl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dirty="0" smtClean="0">
                <a:cs typeface="B Titr" panose="00000700000000000000" pitchFamily="2" charset="-78"/>
              </a:rPr>
              <a:t> و در صورت عدم موفقیت استفاده ازسامانه برخط </a:t>
            </a:r>
            <a:r>
              <a:rPr lang="en-US" sz="2000" dirty="0" smtClean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می بایست نسبت به تکمیل کاربرگ </a:t>
            </a:r>
            <a:r>
              <a:rPr lang="fa-IR" sz="2000" dirty="0" smtClean="0">
                <a:cs typeface="B Titr" panose="00000700000000000000" pitchFamily="2" charset="-78"/>
              </a:rPr>
              <a:t>کاغذی </a:t>
            </a:r>
            <a:r>
              <a:rPr lang="fa-IR" sz="2000" dirty="0" smtClean="0">
                <a:cs typeface="B Titr" panose="00000700000000000000" pitchFamily="2" charset="-78"/>
              </a:rPr>
              <a:t>و ارسال از </a:t>
            </a:r>
            <a:r>
              <a:rPr lang="fa-IR" sz="2000" dirty="0" smtClean="0">
                <a:cs typeface="B Titr" panose="00000700000000000000" pitchFamily="2" charset="-78"/>
              </a:rPr>
              <a:t>طریق فکس </a:t>
            </a:r>
            <a:r>
              <a:rPr lang="fa-IR" sz="2000" dirty="0" smtClean="0">
                <a:cs typeface="B Titr" panose="00000700000000000000" pitchFamily="2" charset="-78"/>
              </a:rPr>
              <a:t>به هیات مرکزی اقدام نمایند.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785092" y="4978105"/>
            <a:ext cx="5318184" cy="1466753"/>
          </a:xfrm>
          <a:custGeom>
            <a:avLst/>
            <a:gdLst>
              <a:gd name="connsiteX0" fmla="*/ 0 w 3212531"/>
              <a:gd name="connsiteY0" fmla="*/ 0 h 559306"/>
              <a:gd name="connsiteX1" fmla="*/ 3212531 w 3212531"/>
              <a:gd name="connsiteY1" fmla="*/ 0 h 559306"/>
              <a:gd name="connsiteX2" fmla="*/ 3212531 w 3212531"/>
              <a:gd name="connsiteY2" fmla="*/ 559306 h 559306"/>
              <a:gd name="connsiteX3" fmla="*/ 0 w 3212531"/>
              <a:gd name="connsiteY3" fmla="*/ 559306 h 559306"/>
              <a:gd name="connsiteX4" fmla="*/ 0 w 3212531"/>
              <a:gd name="connsiteY4" fmla="*/ 0 h 5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531" h="559306">
                <a:moveTo>
                  <a:pt x="0" y="0"/>
                </a:moveTo>
                <a:lnTo>
                  <a:pt x="3212531" y="0"/>
                </a:lnTo>
                <a:lnTo>
                  <a:pt x="3212531" y="559306"/>
                </a:lnTo>
                <a:lnTo>
                  <a:pt x="0" y="5593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rtl="1"/>
            <a:r>
              <a:rPr lang="fa-IR" dirty="0"/>
              <a:t> </a:t>
            </a:r>
            <a:r>
              <a:rPr lang="fa-IR" sz="2000" dirty="0">
                <a:cs typeface="B Titr" panose="00000700000000000000" pitchFamily="2" charset="-78"/>
              </a:rPr>
              <a:t>امانت داری درکلیه اطلاعات مندرج اوراق مربوط به انتخابات، اعم از کارت ، کاربرگ گزارش و ... </a:t>
            </a:r>
            <a:r>
              <a:rPr lang="fa-IR" sz="2000" dirty="0" smtClean="0">
                <a:cs typeface="B Titr" panose="00000700000000000000" pitchFamily="2" charset="-78"/>
              </a:rPr>
              <a:t>. مورد انتظار و الزامی میباشد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42" y="6187518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339311" y="3880487"/>
            <a:ext cx="5985164" cy="897987"/>
          </a:xfrm>
          <a:custGeom>
            <a:avLst/>
            <a:gdLst>
              <a:gd name="connsiteX0" fmla="*/ 0 w 2924125"/>
              <a:gd name="connsiteY0" fmla="*/ 0 h 559306"/>
              <a:gd name="connsiteX1" fmla="*/ 2924125 w 2924125"/>
              <a:gd name="connsiteY1" fmla="*/ 0 h 559306"/>
              <a:gd name="connsiteX2" fmla="*/ 2924125 w 2924125"/>
              <a:gd name="connsiteY2" fmla="*/ 559306 h 559306"/>
              <a:gd name="connsiteX3" fmla="*/ 0 w 2924125"/>
              <a:gd name="connsiteY3" fmla="*/ 559306 h 559306"/>
              <a:gd name="connsiteX4" fmla="*/ 0 w 2924125"/>
              <a:gd name="connsiteY4" fmla="*/ 0 h 5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125" h="559306">
                <a:moveTo>
                  <a:pt x="0" y="0"/>
                </a:moveTo>
                <a:lnTo>
                  <a:pt x="2924125" y="0"/>
                </a:lnTo>
                <a:lnTo>
                  <a:pt x="2924125" y="559306"/>
                </a:lnTo>
                <a:lnTo>
                  <a:pt x="0" y="5593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dirty="0" smtClean="0">
                <a:cs typeface="B Titr" panose="00000700000000000000" pitchFamily="2" charset="-78"/>
              </a:rPr>
              <a:t>شماره فکس  هیات مرکزی  84863025  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115068" y="2578706"/>
            <a:ext cx="2279073" cy="2353174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535644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5" y="1821476"/>
            <a:ext cx="4891486" cy="3010160"/>
          </a:xfrm>
          <a:prstGeom prst="rect">
            <a:avLst/>
          </a:prstGeom>
        </p:spPr>
      </p:pic>
      <p:sp>
        <p:nvSpPr>
          <p:cNvPr id="8" name="Flowchart: Document 7"/>
          <p:cNvSpPr/>
          <p:nvPr/>
        </p:nvSpPr>
        <p:spPr>
          <a:xfrm>
            <a:off x="9103361" y="426721"/>
            <a:ext cx="2301172" cy="1271362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وظایف اختصاصی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748078" y="2824104"/>
            <a:ext cx="3522133" cy="641350"/>
          </a:xfrm>
          <a:custGeom>
            <a:avLst/>
            <a:gdLst>
              <a:gd name="connsiteX0" fmla="*/ 0 w 3522133"/>
              <a:gd name="connsiteY0" fmla="*/ 106894 h 641350"/>
              <a:gd name="connsiteX1" fmla="*/ 106894 w 3522133"/>
              <a:gd name="connsiteY1" fmla="*/ 0 h 641350"/>
              <a:gd name="connsiteX2" fmla="*/ 3415239 w 3522133"/>
              <a:gd name="connsiteY2" fmla="*/ 0 h 641350"/>
              <a:gd name="connsiteX3" fmla="*/ 3522133 w 3522133"/>
              <a:gd name="connsiteY3" fmla="*/ 106894 h 641350"/>
              <a:gd name="connsiteX4" fmla="*/ 3522133 w 3522133"/>
              <a:gd name="connsiteY4" fmla="*/ 534456 h 641350"/>
              <a:gd name="connsiteX5" fmla="*/ 3415239 w 3522133"/>
              <a:gd name="connsiteY5" fmla="*/ 641350 h 641350"/>
              <a:gd name="connsiteX6" fmla="*/ 106894 w 3522133"/>
              <a:gd name="connsiteY6" fmla="*/ 641350 h 641350"/>
              <a:gd name="connsiteX7" fmla="*/ 0 w 3522133"/>
              <a:gd name="connsiteY7" fmla="*/ 534456 h 641350"/>
              <a:gd name="connsiteX8" fmla="*/ 0 w 3522133"/>
              <a:gd name="connsiteY8" fmla="*/ 106894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641350">
                <a:moveTo>
                  <a:pt x="0" y="106894"/>
                </a:moveTo>
                <a:cubicBezTo>
                  <a:pt x="0" y="47858"/>
                  <a:pt x="47858" y="0"/>
                  <a:pt x="106894" y="0"/>
                </a:cubicBezTo>
                <a:lnTo>
                  <a:pt x="3415239" y="0"/>
                </a:lnTo>
                <a:cubicBezTo>
                  <a:pt x="3474275" y="0"/>
                  <a:pt x="3522133" y="47858"/>
                  <a:pt x="3522133" y="106894"/>
                </a:cubicBezTo>
                <a:lnTo>
                  <a:pt x="3522133" y="534456"/>
                </a:lnTo>
                <a:cubicBezTo>
                  <a:pt x="3522133" y="593492"/>
                  <a:pt x="3474275" y="641350"/>
                  <a:pt x="3415239" y="641350"/>
                </a:cubicBezTo>
                <a:lnTo>
                  <a:pt x="106894" y="641350"/>
                </a:lnTo>
                <a:cubicBezTo>
                  <a:pt x="47858" y="641350"/>
                  <a:pt x="0" y="593492"/>
                  <a:pt x="0" y="534456"/>
                </a:cubicBezTo>
                <a:lnTo>
                  <a:pt x="0" y="106894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22748" tIns="122748" rIns="122748" bIns="122748" numCol="1" spcCol="1270" anchor="ctr" anchorCtr="0">
            <a:noAutofit/>
          </a:bodyPr>
          <a:lstStyle/>
          <a:p>
            <a:pPr algn="ctr" rtl="1">
              <a:lnSpc>
                <a:spcPct val="20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a-IR" sz="2400" dirty="0">
                <a:solidFill>
                  <a:prstClr val="black"/>
                </a:solidFill>
                <a:latin typeface="Trebuchet MS" panose="020B0603020202020204"/>
                <a:cs typeface="B Titr" panose="00000700000000000000" pitchFamily="2" charset="-78"/>
              </a:rPr>
              <a:t>یک روز قبل از اخذ </a:t>
            </a:r>
            <a:r>
              <a:rPr lang="fa-IR" sz="2400" dirty="0" smtClean="0">
                <a:solidFill>
                  <a:prstClr val="black"/>
                </a:solidFill>
                <a:latin typeface="Trebuchet MS" panose="020B0603020202020204"/>
                <a:cs typeface="B Titr" panose="00000700000000000000" pitchFamily="2" charset="-78"/>
              </a:rPr>
              <a:t>رأی</a:t>
            </a:r>
            <a:endParaRPr lang="fa-IR" sz="2400" kern="1200" dirty="0">
              <a:cs typeface="B Titr" pitchFamily="2" charset="-7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748077" y="4190286"/>
            <a:ext cx="3522133" cy="641350"/>
          </a:xfrm>
          <a:custGeom>
            <a:avLst/>
            <a:gdLst>
              <a:gd name="connsiteX0" fmla="*/ 0 w 3522133"/>
              <a:gd name="connsiteY0" fmla="*/ 106894 h 641350"/>
              <a:gd name="connsiteX1" fmla="*/ 106894 w 3522133"/>
              <a:gd name="connsiteY1" fmla="*/ 0 h 641350"/>
              <a:gd name="connsiteX2" fmla="*/ 3415239 w 3522133"/>
              <a:gd name="connsiteY2" fmla="*/ 0 h 641350"/>
              <a:gd name="connsiteX3" fmla="*/ 3522133 w 3522133"/>
              <a:gd name="connsiteY3" fmla="*/ 106894 h 641350"/>
              <a:gd name="connsiteX4" fmla="*/ 3522133 w 3522133"/>
              <a:gd name="connsiteY4" fmla="*/ 534456 h 641350"/>
              <a:gd name="connsiteX5" fmla="*/ 3415239 w 3522133"/>
              <a:gd name="connsiteY5" fmla="*/ 641350 h 641350"/>
              <a:gd name="connsiteX6" fmla="*/ 106894 w 3522133"/>
              <a:gd name="connsiteY6" fmla="*/ 641350 h 641350"/>
              <a:gd name="connsiteX7" fmla="*/ 0 w 3522133"/>
              <a:gd name="connsiteY7" fmla="*/ 534456 h 641350"/>
              <a:gd name="connsiteX8" fmla="*/ 0 w 3522133"/>
              <a:gd name="connsiteY8" fmla="*/ 106894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641350">
                <a:moveTo>
                  <a:pt x="0" y="106894"/>
                </a:moveTo>
                <a:cubicBezTo>
                  <a:pt x="0" y="47858"/>
                  <a:pt x="47858" y="0"/>
                  <a:pt x="106894" y="0"/>
                </a:cubicBezTo>
                <a:lnTo>
                  <a:pt x="3415239" y="0"/>
                </a:lnTo>
                <a:cubicBezTo>
                  <a:pt x="3474275" y="0"/>
                  <a:pt x="3522133" y="47858"/>
                  <a:pt x="3522133" y="106894"/>
                </a:cubicBezTo>
                <a:lnTo>
                  <a:pt x="3522133" y="534456"/>
                </a:lnTo>
                <a:cubicBezTo>
                  <a:pt x="3522133" y="593492"/>
                  <a:pt x="3474275" y="641350"/>
                  <a:pt x="3415239" y="641350"/>
                </a:cubicBezTo>
                <a:lnTo>
                  <a:pt x="106894" y="641350"/>
                </a:lnTo>
                <a:cubicBezTo>
                  <a:pt x="47858" y="641350"/>
                  <a:pt x="0" y="593492"/>
                  <a:pt x="0" y="534456"/>
                </a:cubicBezTo>
                <a:lnTo>
                  <a:pt x="0" y="106894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2748" tIns="122748" rIns="122748" bIns="122748" numCol="1" spcCol="1270" anchor="ctr" anchorCtr="0">
            <a:noAutofit/>
          </a:bodyPr>
          <a:lstStyle/>
          <a:p>
            <a:pPr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dirty="0">
                <a:solidFill>
                  <a:prstClr val="black"/>
                </a:solidFill>
                <a:latin typeface="Trebuchet MS" panose="020B0603020202020204"/>
                <a:cs typeface="B Titr" panose="00000700000000000000" pitchFamily="2" charset="-78"/>
              </a:rPr>
              <a:t>روز اخذ </a:t>
            </a:r>
            <a:r>
              <a:rPr lang="fa-IR" sz="2400" dirty="0" smtClean="0">
                <a:solidFill>
                  <a:prstClr val="black"/>
                </a:solidFill>
                <a:latin typeface="Trebuchet MS" panose="020B0603020202020204"/>
                <a:cs typeface="B Titr" panose="00000700000000000000" pitchFamily="2" charset="-78"/>
              </a:rPr>
              <a:t>رأی</a:t>
            </a:r>
            <a:endParaRPr lang="en-US" sz="2400" dirty="0">
              <a:solidFill>
                <a:prstClr val="black"/>
              </a:solidFill>
              <a:latin typeface="Trebuchet MS" panose="020B0603020202020204"/>
              <a:cs typeface="B Titr" panose="00000700000000000000" pitchFamily="2" charset="-7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748078" y="1599188"/>
            <a:ext cx="3522133" cy="641350"/>
          </a:xfrm>
          <a:custGeom>
            <a:avLst/>
            <a:gdLst>
              <a:gd name="connsiteX0" fmla="*/ 0 w 3522133"/>
              <a:gd name="connsiteY0" fmla="*/ 106894 h 641350"/>
              <a:gd name="connsiteX1" fmla="*/ 106894 w 3522133"/>
              <a:gd name="connsiteY1" fmla="*/ 0 h 641350"/>
              <a:gd name="connsiteX2" fmla="*/ 3415239 w 3522133"/>
              <a:gd name="connsiteY2" fmla="*/ 0 h 641350"/>
              <a:gd name="connsiteX3" fmla="*/ 3522133 w 3522133"/>
              <a:gd name="connsiteY3" fmla="*/ 106894 h 641350"/>
              <a:gd name="connsiteX4" fmla="*/ 3522133 w 3522133"/>
              <a:gd name="connsiteY4" fmla="*/ 534456 h 641350"/>
              <a:gd name="connsiteX5" fmla="*/ 3415239 w 3522133"/>
              <a:gd name="connsiteY5" fmla="*/ 641350 h 641350"/>
              <a:gd name="connsiteX6" fmla="*/ 106894 w 3522133"/>
              <a:gd name="connsiteY6" fmla="*/ 641350 h 641350"/>
              <a:gd name="connsiteX7" fmla="*/ 0 w 3522133"/>
              <a:gd name="connsiteY7" fmla="*/ 534456 h 641350"/>
              <a:gd name="connsiteX8" fmla="*/ 0 w 3522133"/>
              <a:gd name="connsiteY8" fmla="*/ 106894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641350">
                <a:moveTo>
                  <a:pt x="0" y="106894"/>
                </a:moveTo>
                <a:cubicBezTo>
                  <a:pt x="0" y="47858"/>
                  <a:pt x="47858" y="0"/>
                  <a:pt x="106894" y="0"/>
                </a:cubicBezTo>
                <a:lnTo>
                  <a:pt x="3415239" y="0"/>
                </a:lnTo>
                <a:cubicBezTo>
                  <a:pt x="3474275" y="0"/>
                  <a:pt x="3522133" y="47858"/>
                  <a:pt x="3522133" y="106894"/>
                </a:cubicBezTo>
                <a:lnTo>
                  <a:pt x="3522133" y="534456"/>
                </a:lnTo>
                <a:cubicBezTo>
                  <a:pt x="3522133" y="593492"/>
                  <a:pt x="3474275" y="641350"/>
                  <a:pt x="3415239" y="641350"/>
                </a:cubicBezTo>
                <a:lnTo>
                  <a:pt x="106894" y="641350"/>
                </a:lnTo>
                <a:cubicBezTo>
                  <a:pt x="47858" y="641350"/>
                  <a:pt x="0" y="593492"/>
                  <a:pt x="0" y="534456"/>
                </a:cubicBezTo>
                <a:lnTo>
                  <a:pt x="0" y="10689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22748" tIns="122748" rIns="122748" bIns="122748" numCol="1" spcCol="1270" anchor="ctr" anchorCtr="0">
            <a:noAutofit/>
          </a:bodyPr>
          <a:lstStyle/>
          <a:p>
            <a:pPr algn="ctr" rtl="1">
              <a:lnSpc>
                <a:spcPct val="200000"/>
              </a:lnSpc>
              <a:defRPr/>
            </a:pPr>
            <a:r>
              <a:rPr lang="fa-IR" sz="2400" dirty="0">
                <a:solidFill>
                  <a:prstClr val="black"/>
                </a:solidFill>
                <a:latin typeface="Trebuchet MS" panose="020B0603020202020204"/>
                <a:cs typeface="B Titr" panose="00000700000000000000" pitchFamily="2" charset="-78"/>
              </a:rPr>
              <a:t>زمان آغاز تبلیغات کاندیدا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11308485" y="6193339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2" name="Picture 4" descr="شرح وظایف حسابدار - وظایف و مسئولیت های حسابدار چیست| فرداد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r="22264"/>
          <a:stretch/>
        </p:blipFill>
        <p:spPr bwMode="auto">
          <a:xfrm>
            <a:off x="9103361" y="2176272"/>
            <a:ext cx="2446528" cy="30696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6" grpId="0" build="allAtOnce" animBg="1"/>
      <p:bldP spid="1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6479522" y="291830"/>
            <a:ext cx="1633347" cy="906588"/>
          </a:xfrm>
          <a:prstGeom prst="wedgeRoundRect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مفاد قانونی 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099" y="1356352"/>
            <a:ext cx="6430773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به استناد ماده 66 فصل ششم قانون انتخابات ریاست جمهوری و ماده 62 فصل پنجم آیین نامه اجرایی انتخابات شوراهای اسلامی روستا و بخش فعالیت تبلیغات انتخاباتی کاندیدا ریاست جمهوری رسما از تاریخ اعلام اسامی آن بوسیله ی وزارت کشور آغاز و برای کاندیدا انتخابات شوراهای اسلامی روستا و بخش 8 روز قبل از روز اخذ رأی آغاز می گردد و تا 24 ساعت قبل از روز اخذ رأی ادامه خواهد داشت . </a:t>
            </a:r>
            <a:endParaRPr lang="en-US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algn="just"/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9340770" y="1106970"/>
            <a:ext cx="2015271" cy="901238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زمان تبلیغات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9642764" y="219919"/>
            <a:ext cx="2128689" cy="736045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وظایف اختصاصی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816" y="6188675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8" name="Picture 4" descr="https://snn.ir/files/fa/news/1399/2/7/1011967_9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599" y="2815686"/>
            <a:ext cx="2728291" cy="1638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5320146" y="291830"/>
            <a:ext cx="2792724" cy="906588"/>
          </a:xfrm>
          <a:prstGeom prst="wedgeRoundRect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نظارت و ارائه گزارش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099" y="1356352"/>
            <a:ext cx="7511428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بازرسین ویژه نسبت به نظارت و رصد جریانات تبلیغاتی انتخاباتی توسط کاندیدا، عملکرد دستگاه دولتی در این راستا، فعالیت انتخاباتی کارمندان در ساعات اداری و سایر مفاد مندرج در فصل تبلیغات قانون انتخابات ریاست جمهوری ، مجلس شورای اسلامی ، مجلس خبرگان رهبری وآیین نامه اجرایی انتخابات شوراهای اسلامی روستا و بخش ، وقایع و رخدادها را بصورت بهنگام رصد و به دبیرخانه هیأت مرکزی بازرسی اعلام نمایند در این راستا باید علاوه بر اعلام موارد حائز اهمیت بصورت آنی وتلفنی ،کاربرگ گزارش شماره (1) را روزانه تکمیل و تحویل هیأت 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شهرستان  نمایند.</a:t>
            </a:r>
            <a:endParaRPr lang="en-US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algn="just"/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9340770" y="1106970"/>
            <a:ext cx="2015271" cy="901238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زمان تبلیغات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9642764" y="219919"/>
            <a:ext cx="2128689" cy="736045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وظایف اختصاصی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816" y="6188675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24" y="2632092"/>
            <a:ext cx="3273598" cy="3024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85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5902036" y="291830"/>
            <a:ext cx="2210833" cy="906588"/>
          </a:xfrm>
          <a:prstGeom prst="wedgeRoundRect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کاربرگ شماره 1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099" y="1356352"/>
            <a:ext cx="75114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9340770" y="1106970"/>
            <a:ext cx="2015271" cy="901238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زمان تبلیغات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9642764" y="219919"/>
            <a:ext cx="2128689" cy="736045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وظایف اختصاصی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816" y="6188675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27" y="1409785"/>
            <a:ext cx="6698673" cy="4778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12" y="2510172"/>
            <a:ext cx="3273598" cy="3024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0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5902036" y="291830"/>
            <a:ext cx="2210833" cy="906588"/>
          </a:xfrm>
          <a:prstGeom prst="wedgeRoundRect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کاربرگ شماره 2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099" y="1356352"/>
            <a:ext cx="75114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9340770" y="1106970"/>
            <a:ext cx="2015271" cy="901238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زمان تبلیغات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9642764" y="219919"/>
            <a:ext cx="2128689" cy="736045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وظایف اختصاصی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816" y="6188675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99" y="1475509"/>
            <a:ext cx="6666301" cy="4592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36" y="2664604"/>
            <a:ext cx="3273598" cy="3024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28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6479522" y="291830"/>
            <a:ext cx="1633347" cy="906588"/>
          </a:xfrm>
          <a:prstGeom prst="wedgeRoundRect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مفاد قانونی 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8226" y="1588953"/>
            <a:ext cx="6430773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بازرسین ویژه به منظور نظارت بر اجراء مفاد ماده 25 آیین نامه قانون انتخابات ریاست جمهوری  و ماده 32 آیین نامه اجرایی انتخابات شوراهای اسلامی روستا و بخش با بهره برداری از ظرفیت سربازرسین نسبت 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به رصد نمودن وضعیت آماده سازی شعب اقدام می نمایند. 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9006864" y="1207429"/>
            <a:ext cx="2461423" cy="1241375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یکروز قبل از اخذ رای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9642764" y="219919"/>
            <a:ext cx="2128689" cy="736045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وظایف اختصاصی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816" y="6188675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7536" r="6179" b="25416"/>
          <a:stretch/>
        </p:blipFill>
        <p:spPr>
          <a:xfrm>
            <a:off x="8463112" y="3064256"/>
            <a:ext cx="3529991" cy="223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26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3" y="1452309"/>
            <a:ext cx="7692577" cy="4237291"/>
          </a:xfrm>
          <a:prstGeom prst="rect">
            <a:avLst/>
          </a:prstGeom>
        </p:spPr>
      </p:pic>
      <p:sp>
        <p:nvSpPr>
          <p:cNvPr id="10" name="Flowchart: Document 9"/>
          <p:cNvSpPr/>
          <p:nvPr/>
        </p:nvSpPr>
        <p:spPr>
          <a:xfrm>
            <a:off x="9006864" y="1106969"/>
            <a:ext cx="2349177" cy="1108693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یکروز قبل از اخذ رای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9601200" y="219919"/>
            <a:ext cx="2170253" cy="645990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وظایف اختصاصی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816" y="6197551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803366" y="329919"/>
            <a:ext cx="2211194" cy="937772"/>
          </a:xfrm>
          <a:prstGeom prst="wedgeRoundRect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آماده سازی شعب  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0" name="Block Arc 29"/>
          <p:cNvSpPr/>
          <p:nvPr/>
        </p:nvSpPr>
        <p:spPr>
          <a:xfrm>
            <a:off x="-6049818" y="-137066"/>
            <a:ext cx="7293488" cy="7293488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>
            <a:off x="1069351" y="1194997"/>
            <a:ext cx="2394285" cy="490072"/>
          </a:xfrm>
          <a:custGeom>
            <a:avLst/>
            <a:gdLst>
              <a:gd name="connsiteX0" fmla="*/ 0 w 2494869"/>
              <a:gd name="connsiteY0" fmla="*/ 0 h 490072"/>
              <a:gd name="connsiteX1" fmla="*/ 2494869 w 2494869"/>
              <a:gd name="connsiteY1" fmla="*/ 0 h 490072"/>
              <a:gd name="connsiteX2" fmla="*/ 2494869 w 2494869"/>
              <a:gd name="connsiteY2" fmla="*/ 490072 h 490072"/>
              <a:gd name="connsiteX3" fmla="*/ 0 w 2494869"/>
              <a:gd name="connsiteY3" fmla="*/ 490072 h 490072"/>
              <a:gd name="connsiteX4" fmla="*/ 0 w 2494869"/>
              <a:gd name="connsiteY4" fmla="*/ 0 h 49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4869" h="490072">
                <a:moveTo>
                  <a:pt x="0" y="0"/>
                </a:moveTo>
                <a:lnTo>
                  <a:pt x="2494869" y="0"/>
                </a:lnTo>
                <a:lnTo>
                  <a:pt x="2494869" y="490072"/>
                </a:lnTo>
                <a:lnTo>
                  <a:pt x="0" y="490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37805" tIns="50800" rIns="50800" bIns="508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dirty="0">
                <a:cs typeface="B Titr" panose="00000700000000000000" pitchFamily="2" charset="-78"/>
              </a:rPr>
              <a:t>جایگاه اعضاء شعب</a:t>
            </a:r>
          </a:p>
        </p:txBody>
      </p:sp>
      <p:sp>
        <p:nvSpPr>
          <p:cNvPr id="1025" name="Freeform 1024"/>
          <p:cNvSpPr/>
          <p:nvPr/>
        </p:nvSpPr>
        <p:spPr>
          <a:xfrm>
            <a:off x="837565" y="2215663"/>
            <a:ext cx="3221817" cy="503324"/>
          </a:xfrm>
          <a:custGeom>
            <a:avLst/>
            <a:gdLst>
              <a:gd name="connsiteX0" fmla="*/ 0 w 2921120"/>
              <a:gd name="connsiteY0" fmla="*/ 0 h 503324"/>
              <a:gd name="connsiteX1" fmla="*/ 2921120 w 2921120"/>
              <a:gd name="connsiteY1" fmla="*/ 0 h 503324"/>
              <a:gd name="connsiteX2" fmla="*/ 2921120 w 2921120"/>
              <a:gd name="connsiteY2" fmla="*/ 503324 h 503324"/>
              <a:gd name="connsiteX3" fmla="*/ 0 w 2921120"/>
              <a:gd name="connsiteY3" fmla="*/ 503324 h 503324"/>
              <a:gd name="connsiteX4" fmla="*/ 0 w 2921120"/>
              <a:gd name="connsiteY4" fmla="*/ 0 h 50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120" h="503324">
                <a:moveTo>
                  <a:pt x="0" y="0"/>
                </a:moveTo>
                <a:lnTo>
                  <a:pt x="2921120" y="0"/>
                </a:lnTo>
                <a:lnTo>
                  <a:pt x="2921120" y="503324"/>
                </a:lnTo>
                <a:lnTo>
                  <a:pt x="0" y="5033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7805" tIns="50800" rIns="50800" bIns="508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dirty="0">
                <a:cs typeface="B Titr" panose="00000700000000000000" pitchFamily="2" charset="-78"/>
              </a:rPr>
              <a:t>محل مراجعه رأی دهندگان</a:t>
            </a:r>
          </a:p>
        </p:txBody>
      </p:sp>
      <p:sp>
        <p:nvSpPr>
          <p:cNvPr id="1029" name="Freeform 1028"/>
          <p:cNvSpPr/>
          <p:nvPr/>
        </p:nvSpPr>
        <p:spPr>
          <a:xfrm>
            <a:off x="1399365" y="3529580"/>
            <a:ext cx="2403831" cy="494455"/>
          </a:xfrm>
          <a:custGeom>
            <a:avLst/>
            <a:gdLst>
              <a:gd name="connsiteX0" fmla="*/ 0 w 2403831"/>
              <a:gd name="connsiteY0" fmla="*/ 0 h 494455"/>
              <a:gd name="connsiteX1" fmla="*/ 2403831 w 2403831"/>
              <a:gd name="connsiteY1" fmla="*/ 0 h 494455"/>
              <a:gd name="connsiteX2" fmla="*/ 2403831 w 2403831"/>
              <a:gd name="connsiteY2" fmla="*/ 494455 h 494455"/>
              <a:gd name="connsiteX3" fmla="*/ 0 w 2403831"/>
              <a:gd name="connsiteY3" fmla="*/ 494455 h 494455"/>
              <a:gd name="connsiteX4" fmla="*/ 0 w 2403831"/>
              <a:gd name="connsiteY4" fmla="*/ 0 h 49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831" h="494455">
                <a:moveTo>
                  <a:pt x="0" y="0"/>
                </a:moveTo>
                <a:lnTo>
                  <a:pt x="2403831" y="0"/>
                </a:lnTo>
                <a:lnTo>
                  <a:pt x="2403831" y="494455"/>
                </a:lnTo>
                <a:lnTo>
                  <a:pt x="0" y="4944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37805" tIns="50800" rIns="50800" bIns="50800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dirty="0">
                <a:cs typeface="B Titr" panose="00000700000000000000" pitchFamily="2" charset="-78"/>
              </a:rPr>
              <a:t>کامپیوتر</a:t>
            </a:r>
          </a:p>
        </p:txBody>
      </p:sp>
      <p:sp>
        <p:nvSpPr>
          <p:cNvPr id="1031" name="Freeform 1030"/>
          <p:cNvSpPr/>
          <p:nvPr/>
        </p:nvSpPr>
        <p:spPr>
          <a:xfrm>
            <a:off x="1231917" y="4573770"/>
            <a:ext cx="4190518" cy="747641"/>
          </a:xfrm>
          <a:custGeom>
            <a:avLst/>
            <a:gdLst>
              <a:gd name="connsiteX0" fmla="*/ 0 w 2465834"/>
              <a:gd name="connsiteY0" fmla="*/ 0 h 511773"/>
              <a:gd name="connsiteX1" fmla="*/ 2465834 w 2465834"/>
              <a:gd name="connsiteY1" fmla="*/ 0 h 511773"/>
              <a:gd name="connsiteX2" fmla="*/ 2465834 w 2465834"/>
              <a:gd name="connsiteY2" fmla="*/ 511773 h 511773"/>
              <a:gd name="connsiteX3" fmla="*/ 0 w 2465834"/>
              <a:gd name="connsiteY3" fmla="*/ 511773 h 511773"/>
              <a:gd name="connsiteX4" fmla="*/ 0 w 2465834"/>
              <a:gd name="connsiteY4" fmla="*/ 0 h 51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834" h="511773">
                <a:moveTo>
                  <a:pt x="0" y="0"/>
                </a:moveTo>
                <a:lnTo>
                  <a:pt x="2465834" y="0"/>
                </a:lnTo>
                <a:lnTo>
                  <a:pt x="2465834" y="511773"/>
                </a:lnTo>
                <a:lnTo>
                  <a:pt x="0" y="5117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37805" tIns="50800" rIns="50800" bIns="508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dirty="0">
                <a:cs typeface="B Titr" panose="00000700000000000000" pitchFamily="2" charset="-78"/>
              </a:rPr>
              <a:t>رعایت پروتکل های بهداشتی بیماری کووید 19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4" y="4489508"/>
            <a:ext cx="1282982" cy="888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9" y="1010379"/>
            <a:ext cx="1185545" cy="789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5" y="2071318"/>
            <a:ext cx="1123076" cy="781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5" y="3295189"/>
            <a:ext cx="1277253" cy="849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7536" r="6179" b="25416"/>
          <a:stretch/>
        </p:blipFill>
        <p:spPr>
          <a:xfrm>
            <a:off x="8463112" y="3064256"/>
            <a:ext cx="3529991" cy="223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86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25" grpId="0" animBg="1"/>
      <p:bldP spid="1029" grpId="0" animBg="1"/>
      <p:bldP spid="10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67554" y="750753"/>
            <a:ext cx="6430773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یکروز قبل از اخذ رأی  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وفق هماهنگی صورت گرفته توسط هیات شهرستان  با هیات اجرایی نسبت به بررسی وضعیت آماده سازی شعب اقدام نموده و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گزارش مربوطه را بصورت بهنگام به 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هیأت شهرستان اعلام و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کاربرگ گزارش شماره 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(3)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را تکمیل و به </a:t>
            </a:r>
            <a:r>
              <a:rPr lang="fa-IR" sz="240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دبیرخانه </a:t>
            </a:r>
            <a:r>
              <a:rPr lang="fa-IR" sz="240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هیات شهرستان تحویل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نماید . </a:t>
            </a:r>
          </a:p>
          <a:p>
            <a:pPr algn="ctr">
              <a:lnSpc>
                <a:spcPct val="200000"/>
              </a:lnSpc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	در صورت عدم آماده سازی شعب مراتب تا مرتفع شدن نواقص و آماده سازی کامل شعبه مورد پیگیری و گزارش نهایی اعلام گردد . </a:t>
            </a:r>
          </a:p>
        </p:txBody>
      </p:sp>
      <p:sp>
        <p:nvSpPr>
          <p:cNvPr id="10" name="Flowchart: Document 9"/>
          <p:cNvSpPr/>
          <p:nvPr/>
        </p:nvSpPr>
        <p:spPr>
          <a:xfrm>
            <a:off x="9006864" y="1207429"/>
            <a:ext cx="2461423" cy="1241375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یکروز قبل از اخذ رای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9642764" y="219919"/>
            <a:ext cx="2128689" cy="736045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وظایف اختصاصی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816" y="6188675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7536" r="6179" b="25416"/>
          <a:stretch/>
        </p:blipFill>
        <p:spPr>
          <a:xfrm>
            <a:off x="8463112" y="3064256"/>
            <a:ext cx="3529991" cy="223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4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5902036" y="291830"/>
            <a:ext cx="2210833" cy="906588"/>
          </a:xfrm>
          <a:prstGeom prst="wedgeRoundRect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کاربرگ شماره 3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099" y="1356352"/>
            <a:ext cx="75114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9006864" y="1290556"/>
            <a:ext cx="2523768" cy="1158248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یکروز قبل از اخذ رای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9642764" y="219919"/>
            <a:ext cx="2128689" cy="736045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وظایف اختصاصی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816" y="6188675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90" y="1432093"/>
            <a:ext cx="6695420" cy="4835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7536" r="6179" b="25416"/>
          <a:stretch/>
        </p:blipFill>
        <p:spPr>
          <a:xfrm>
            <a:off x="8463112" y="3064256"/>
            <a:ext cx="3529991" cy="223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72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184" y="1893569"/>
            <a:ext cx="11764489" cy="4396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سیزدهمین دوره ریاست </a:t>
            </a:r>
            <a:r>
              <a:rPr lang="fa-IR" sz="3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جمهوری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fa-IR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ششمین دوره انتخابات شوراهای اسلامی </a:t>
            </a:r>
            <a:r>
              <a:rPr lang="fa-IR" sz="3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شهروروستا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fa-IR" sz="32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اولین </a:t>
            </a:r>
            <a:r>
              <a:rPr lang="fa-IR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انتخابات میان دوره ای یازدهمین مجلس شورای اسلامی و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fa-IR" sz="32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دومین  </a:t>
            </a:r>
            <a:r>
              <a:rPr lang="fa-IR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میاندوره ای پنجمین دوره مجلس خبرگان رهبری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6491" y="909172"/>
            <a:ext cx="5950528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وظایف </a:t>
            </a:r>
            <a:r>
              <a:rPr lang="fa-IR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بازرسین ویژه </a:t>
            </a:r>
            <a:r>
              <a:rPr lang="fa-IR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درانتخابات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78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5902036" y="291830"/>
            <a:ext cx="2210833" cy="906588"/>
          </a:xfrm>
          <a:prstGeom prst="wedgeRoundRect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کاربرگ شماره 3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099" y="1356352"/>
            <a:ext cx="75114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endParaRPr lang="fa-IR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9006864" y="1290556"/>
            <a:ext cx="2523768" cy="1158248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یکروز قبل از اخذ رای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9642764" y="219919"/>
            <a:ext cx="2128689" cy="736045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وظایف اختصاصی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816" y="6188675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99" y="1515290"/>
            <a:ext cx="6822118" cy="4786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7536" r="6179" b="25416"/>
          <a:stretch/>
        </p:blipFill>
        <p:spPr>
          <a:xfrm>
            <a:off x="8463112" y="3064256"/>
            <a:ext cx="3529991" cy="223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7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/>
        </p:nvSpPr>
        <p:spPr>
          <a:xfrm>
            <a:off x="9340770" y="1106970"/>
            <a:ext cx="2015271" cy="901238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روز اخذ رای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10143744" y="219919"/>
            <a:ext cx="1627709" cy="596945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وظایف اختصاصی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816" y="6197551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0" name="Block Arc 29"/>
          <p:cNvSpPr/>
          <p:nvPr/>
        </p:nvSpPr>
        <p:spPr>
          <a:xfrm>
            <a:off x="-6049818" y="-137066"/>
            <a:ext cx="7293488" cy="7293488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>
            <a:off x="803442" y="1074753"/>
            <a:ext cx="3180833" cy="686123"/>
          </a:xfrm>
          <a:custGeom>
            <a:avLst/>
            <a:gdLst>
              <a:gd name="connsiteX0" fmla="*/ 0 w 2494869"/>
              <a:gd name="connsiteY0" fmla="*/ 0 h 490072"/>
              <a:gd name="connsiteX1" fmla="*/ 2494869 w 2494869"/>
              <a:gd name="connsiteY1" fmla="*/ 0 h 490072"/>
              <a:gd name="connsiteX2" fmla="*/ 2494869 w 2494869"/>
              <a:gd name="connsiteY2" fmla="*/ 490072 h 490072"/>
              <a:gd name="connsiteX3" fmla="*/ 0 w 2494869"/>
              <a:gd name="connsiteY3" fmla="*/ 490072 h 490072"/>
              <a:gd name="connsiteX4" fmla="*/ 0 w 2494869"/>
              <a:gd name="connsiteY4" fmla="*/ 0 h 49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4869" h="490072">
                <a:moveTo>
                  <a:pt x="0" y="0"/>
                </a:moveTo>
                <a:lnTo>
                  <a:pt x="2494869" y="0"/>
                </a:lnTo>
                <a:lnTo>
                  <a:pt x="2494869" y="490072"/>
                </a:lnTo>
                <a:lnTo>
                  <a:pt x="0" y="490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37805" tIns="50800" rIns="50800" bIns="50800" numCol="1" spcCol="1270" anchor="ctr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Titr" panose="00000700000000000000" pitchFamily="2" charset="-78"/>
              </a:rPr>
              <a:t>آگاهی از وضعیت حضور و غیاب بازرسین / سربازرسین  </a:t>
            </a:r>
            <a:endParaRPr lang="en-US" sz="2000" kern="1200" dirty="0">
              <a:cs typeface="B Titr" panose="00000700000000000000" pitchFamily="2" charset="-78"/>
            </a:endParaRPr>
          </a:p>
        </p:txBody>
      </p:sp>
      <p:sp>
        <p:nvSpPr>
          <p:cNvPr id="1025" name="Freeform 1024"/>
          <p:cNvSpPr/>
          <p:nvPr/>
        </p:nvSpPr>
        <p:spPr>
          <a:xfrm>
            <a:off x="713991" y="2147355"/>
            <a:ext cx="2921120" cy="644978"/>
          </a:xfrm>
          <a:custGeom>
            <a:avLst/>
            <a:gdLst>
              <a:gd name="connsiteX0" fmla="*/ 0 w 2921120"/>
              <a:gd name="connsiteY0" fmla="*/ 0 h 503324"/>
              <a:gd name="connsiteX1" fmla="*/ 2921120 w 2921120"/>
              <a:gd name="connsiteY1" fmla="*/ 0 h 503324"/>
              <a:gd name="connsiteX2" fmla="*/ 2921120 w 2921120"/>
              <a:gd name="connsiteY2" fmla="*/ 503324 h 503324"/>
              <a:gd name="connsiteX3" fmla="*/ 0 w 2921120"/>
              <a:gd name="connsiteY3" fmla="*/ 503324 h 503324"/>
              <a:gd name="connsiteX4" fmla="*/ 0 w 2921120"/>
              <a:gd name="connsiteY4" fmla="*/ 0 h 50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1120" h="503324">
                <a:moveTo>
                  <a:pt x="0" y="0"/>
                </a:moveTo>
                <a:lnTo>
                  <a:pt x="2921120" y="0"/>
                </a:lnTo>
                <a:lnTo>
                  <a:pt x="2921120" y="503324"/>
                </a:lnTo>
                <a:lnTo>
                  <a:pt x="0" y="5033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7805" tIns="50800" rIns="50800" bIns="508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Titr" panose="00000700000000000000" pitchFamily="2" charset="-78"/>
              </a:rPr>
              <a:t>رسیدگی به گزارشات واصله در اسرع وقت</a:t>
            </a:r>
            <a:endParaRPr lang="en-US" sz="2000" kern="1200" dirty="0">
              <a:cs typeface="B Titr" panose="00000700000000000000" pitchFamily="2" charset="-78"/>
            </a:endParaRPr>
          </a:p>
        </p:txBody>
      </p:sp>
      <p:sp>
        <p:nvSpPr>
          <p:cNvPr id="1027" name="Freeform 1026"/>
          <p:cNvSpPr/>
          <p:nvPr/>
        </p:nvSpPr>
        <p:spPr>
          <a:xfrm>
            <a:off x="1509231" y="3227871"/>
            <a:ext cx="2471525" cy="667533"/>
          </a:xfrm>
          <a:custGeom>
            <a:avLst/>
            <a:gdLst>
              <a:gd name="connsiteX0" fmla="*/ 0 w 2471525"/>
              <a:gd name="connsiteY0" fmla="*/ 0 h 502267"/>
              <a:gd name="connsiteX1" fmla="*/ 2471525 w 2471525"/>
              <a:gd name="connsiteY1" fmla="*/ 0 h 502267"/>
              <a:gd name="connsiteX2" fmla="*/ 2471525 w 2471525"/>
              <a:gd name="connsiteY2" fmla="*/ 502267 h 502267"/>
              <a:gd name="connsiteX3" fmla="*/ 0 w 2471525"/>
              <a:gd name="connsiteY3" fmla="*/ 502267 h 502267"/>
              <a:gd name="connsiteX4" fmla="*/ 0 w 2471525"/>
              <a:gd name="connsiteY4" fmla="*/ 0 h 50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525" h="502267">
                <a:moveTo>
                  <a:pt x="0" y="0"/>
                </a:moveTo>
                <a:lnTo>
                  <a:pt x="2471525" y="0"/>
                </a:lnTo>
                <a:lnTo>
                  <a:pt x="2471525" y="502267"/>
                </a:lnTo>
                <a:lnTo>
                  <a:pt x="0" y="5022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37805" tIns="50800" rIns="50800" bIns="50800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Titr" panose="00000700000000000000" pitchFamily="2" charset="-78"/>
              </a:rPr>
              <a:t>اعلام نتیجه به هیات مرکزی </a:t>
            </a:r>
            <a:endParaRPr lang="en-US" sz="2000" kern="1200" dirty="0">
              <a:cs typeface="B Titr" panose="00000700000000000000" pitchFamily="2" charset="-78"/>
            </a:endParaRPr>
          </a:p>
        </p:txBody>
      </p:sp>
      <p:sp>
        <p:nvSpPr>
          <p:cNvPr id="1029" name="Freeform 1028"/>
          <p:cNvSpPr/>
          <p:nvPr/>
        </p:nvSpPr>
        <p:spPr>
          <a:xfrm>
            <a:off x="1118086" y="4206209"/>
            <a:ext cx="2897239" cy="638973"/>
          </a:xfrm>
          <a:custGeom>
            <a:avLst/>
            <a:gdLst>
              <a:gd name="connsiteX0" fmla="*/ 0 w 2403831"/>
              <a:gd name="connsiteY0" fmla="*/ 0 h 494455"/>
              <a:gd name="connsiteX1" fmla="*/ 2403831 w 2403831"/>
              <a:gd name="connsiteY1" fmla="*/ 0 h 494455"/>
              <a:gd name="connsiteX2" fmla="*/ 2403831 w 2403831"/>
              <a:gd name="connsiteY2" fmla="*/ 494455 h 494455"/>
              <a:gd name="connsiteX3" fmla="*/ 0 w 2403831"/>
              <a:gd name="connsiteY3" fmla="*/ 494455 h 494455"/>
              <a:gd name="connsiteX4" fmla="*/ 0 w 2403831"/>
              <a:gd name="connsiteY4" fmla="*/ 0 h 49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831" h="494455">
                <a:moveTo>
                  <a:pt x="0" y="0"/>
                </a:moveTo>
                <a:lnTo>
                  <a:pt x="2403831" y="0"/>
                </a:lnTo>
                <a:lnTo>
                  <a:pt x="2403831" y="494455"/>
                </a:lnTo>
                <a:lnTo>
                  <a:pt x="0" y="4944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37805" tIns="50800" rIns="50800" bIns="50800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Titr" panose="00000700000000000000" pitchFamily="2" charset="-78"/>
              </a:rPr>
              <a:t>اعلام نتیجه به هیات استان حسب مورد </a:t>
            </a:r>
            <a:endParaRPr lang="en-US" sz="2000" kern="1200" dirty="0">
              <a:cs typeface="B Titr" panose="00000700000000000000" pitchFamily="2" charset="-78"/>
            </a:endParaRPr>
          </a:p>
        </p:txBody>
      </p:sp>
      <p:sp>
        <p:nvSpPr>
          <p:cNvPr id="1031" name="Freeform 1030"/>
          <p:cNvSpPr/>
          <p:nvPr/>
        </p:nvSpPr>
        <p:spPr>
          <a:xfrm>
            <a:off x="803442" y="5246948"/>
            <a:ext cx="3390649" cy="686649"/>
          </a:xfrm>
          <a:custGeom>
            <a:avLst/>
            <a:gdLst>
              <a:gd name="connsiteX0" fmla="*/ 0 w 2465834"/>
              <a:gd name="connsiteY0" fmla="*/ 0 h 511773"/>
              <a:gd name="connsiteX1" fmla="*/ 2465834 w 2465834"/>
              <a:gd name="connsiteY1" fmla="*/ 0 h 511773"/>
              <a:gd name="connsiteX2" fmla="*/ 2465834 w 2465834"/>
              <a:gd name="connsiteY2" fmla="*/ 511773 h 511773"/>
              <a:gd name="connsiteX3" fmla="*/ 0 w 2465834"/>
              <a:gd name="connsiteY3" fmla="*/ 511773 h 511773"/>
              <a:gd name="connsiteX4" fmla="*/ 0 w 2465834"/>
              <a:gd name="connsiteY4" fmla="*/ 0 h 51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834" h="511773">
                <a:moveTo>
                  <a:pt x="0" y="0"/>
                </a:moveTo>
                <a:lnTo>
                  <a:pt x="2465834" y="0"/>
                </a:lnTo>
                <a:lnTo>
                  <a:pt x="2465834" y="511773"/>
                </a:lnTo>
                <a:lnTo>
                  <a:pt x="0" y="5117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37805" tIns="50800" rIns="50800" bIns="508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Titr" panose="00000700000000000000" pitchFamily="2" charset="-78"/>
              </a:rPr>
              <a:t>اعلام نتیجه به هیات شهرستان حسب مورد </a:t>
            </a:r>
            <a:endParaRPr lang="en-US" sz="2000" kern="1200" dirty="0">
              <a:cs typeface="B Titr" panose="000007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8" y="3101416"/>
            <a:ext cx="841451" cy="841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2" y="5126928"/>
            <a:ext cx="888584" cy="888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4" y="988836"/>
            <a:ext cx="832955" cy="832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1" y="2041677"/>
            <a:ext cx="841223" cy="841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3" y="4086189"/>
            <a:ext cx="849954" cy="849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3946715" y="1379748"/>
            <a:ext cx="4290963" cy="37471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dirty="0">
                <a:solidFill>
                  <a:schemeClr val="dk1"/>
                </a:solidFill>
                <a:cs typeface="B Titr" panose="00000700000000000000" pitchFamily="2" charset="-78"/>
              </a:rPr>
              <a:t>بازرس ویژه به منظور تعالی نمودن اهداف هیأت مرکزی بازرسی در روز اخذ رأی مؤظف است برمبنای گزارشات واصله در اسرع وقت به شعب اخذ رأی حوزه مأموریت مراجعه و ضمن رسیدگی به </a:t>
            </a:r>
            <a:r>
              <a:rPr lang="fa-IR" sz="2000" dirty="0" smtClean="0">
                <a:solidFill>
                  <a:schemeClr val="dk1"/>
                </a:solidFill>
                <a:cs typeface="B Titr" panose="00000700000000000000" pitchFamily="2" charset="-78"/>
              </a:rPr>
              <a:t>تخلفات احتمالی، </a:t>
            </a:r>
            <a:r>
              <a:rPr lang="fa-IR" sz="2000" dirty="0">
                <a:solidFill>
                  <a:schemeClr val="dk1"/>
                </a:solidFill>
                <a:cs typeface="B Titr" panose="00000700000000000000" pitchFamily="2" charset="-78"/>
              </a:rPr>
              <a:t>موضوع را تا مرتفع شدن تخلف پیگیری و نتیجه را به هیأت بازرسی انتخابات کشور و حسب مورد هیأت بازرسی استان و شهرستان منعکس نماید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20" y="2747416"/>
            <a:ext cx="2499532" cy="2499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33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25" grpId="0" animBg="1"/>
      <p:bldP spid="1027" grpId="0" animBg="1"/>
      <p:bldP spid="1029" grpId="0" animBg="1"/>
      <p:bldP spid="10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50977" y="484501"/>
            <a:ext cx="44358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سامانه بر خط بازرسی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9688576" y="170689"/>
            <a:ext cx="2082877" cy="751554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سامانه بر خط بازرسی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9381281" y="1118544"/>
            <a:ext cx="1933219" cy="918599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بازرس ویژه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4500" y="6170013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357894" y="3301166"/>
            <a:ext cx="1183332" cy="1183332"/>
          </a:xfrm>
          <a:custGeom>
            <a:avLst/>
            <a:gdLst>
              <a:gd name="connsiteX0" fmla="*/ 0 w 1183332"/>
              <a:gd name="connsiteY0" fmla="*/ 591666 h 1183332"/>
              <a:gd name="connsiteX1" fmla="*/ 591666 w 1183332"/>
              <a:gd name="connsiteY1" fmla="*/ 0 h 1183332"/>
              <a:gd name="connsiteX2" fmla="*/ 1183332 w 1183332"/>
              <a:gd name="connsiteY2" fmla="*/ 591666 h 1183332"/>
              <a:gd name="connsiteX3" fmla="*/ 591666 w 1183332"/>
              <a:gd name="connsiteY3" fmla="*/ 1183332 h 1183332"/>
              <a:gd name="connsiteX4" fmla="*/ 0 w 1183332"/>
              <a:gd name="connsiteY4" fmla="*/ 591666 h 118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32" h="1183332">
                <a:moveTo>
                  <a:pt x="0" y="591666"/>
                </a:moveTo>
                <a:cubicBezTo>
                  <a:pt x="0" y="264898"/>
                  <a:pt x="264898" y="0"/>
                  <a:pt x="591666" y="0"/>
                </a:cubicBezTo>
                <a:cubicBezTo>
                  <a:pt x="918434" y="0"/>
                  <a:pt x="1183332" y="264898"/>
                  <a:pt x="1183332" y="591666"/>
                </a:cubicBezTo>
                <a:cubicBezTo>
                  <a:pt x="1183332" y="918434"/>
                  <a:pt x="918434" y="1183332"/>
                  <a:pt x="591666" y="1183332"/>
                </a:cubicBezTo>
                <a:cubicBezTo>
                  <a:pt x="264898" y="1183332"/>
                  <a:pt x="0" y="918434"/>
                  <a:pt x="0" y="591666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8855" tIns="208855" rIns="208855" bIns="20885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kern="1200" dirty="0" smtClean="0">
                <a:cs typeface="B Titr" panose="00000700000000000000" pitchFamily="2" charset="-78"/>
              </a:rPr>
              <a:t>کارتابل بازرس</a:t>
            </a:r>
            <a:r>
              <a:rPr lang="fa-IR" sz="2400" kern="1200" dirty="0" smtClean="0">
                <a:cs typeface="B Titr" panose="00000700000000000000" pitchFamily="2" charset="-78"/>
              </a:rPr>
              <a:t> ویژه</a:t>
            </a:r>
            <a:endParaRPr lang="en-US" sz="2800" kern="1200" dirty="0">
              <a:cs typeface="B Titr" panose="00000700000000000000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 rot="16200000">
            <a:off x="3766738" y="2724354"/>
            <a:ext cx="365644" cy="484425"/>
          </a:xfrm>
          <a:custGeom>
            <a:avLst/>
            <a:gdLst>
              <a:gd name="connsiteX0" fmla="*/ 0 w 365644"/>
              <a:gd name="connsiteY0" fmla="*/ 96885 h 484425"/>
              <a:gd name="connsiteX1" fmla="*/ 182822 w 365644"/>
              <a:gd name="connsiteY1" fmla="*/ 96885 h 484425"/>
              <a:gd name="connsiteX2" fmla="*/ 182822 w 365644"/>
              <a:gd name="connsiteY2" fmla="*/ 0 h 484425"/>
              <a:gd name="connsiteX3" fmla="*/ 365644 w 365644"/>
              <a:gd name="connsiteY3" fmla="*/ 242213 h 484425"/>
              <a:gd name="connsiteX4" fmla="*/ 182822 w 365644"/>
              <a:gd name="connsiteY4" fmla="*/ 484425 h 484425"/>
              <a:gd name="connsiteX5" fmla="*/ 182822 w 365644"/>
              <a:gd name="connsiteY5" fmla="*/ 387540 h 484425"/>
              <a:gd name="connsiteX6" fmla="*/ 0 w 365644"/>
              <a:gd name="connsiteY6" fmla="*/ 387540 h 484425"/>
              <a:gd name="connsiteX7" fmla="*/ 0 w 365644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644" h="484425">
                <a:moveTo>
                  <a:pt x="0" y="96885"/>
                </a:moveTo>
                <a:lnTo>
                  <a:pt x="182822" y="96885"/>
                </a:lnTo>
                <a:lnTo>
                  <a:pt x="182822" y="0"/>
                </a:lnTo>
                <a:lnTo>
                  <a:pt x="365644" y="242213"/>
                </a:lnTo>
                <a:lnTo>
                  <a:pt x="182822" y="484425"/>
                </a:lnTo>
                <a:lnTo>
                  <a:pt x="182822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5" rIns="109694" bIns="96884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8" name="Freeform 7"/>
          <p:cNvSpPr/>
          <p:nvPr/>
        </p:nvSpPr>
        <p:spPr>
          <a:xfrm>
            <a:off x="3237170" y="1186489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31514" tIns="231514" rIns="231514" bIns="23151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>
                <a:cs typeface="B Titr" panose="00000700000000000000" pitchFamily="2" charset="-78"/>
              </a:rPr>
              <a:t>وضعیت آماده سازی شعب</a:t>
            </a:r>
            <a:endParaRPr lang="en-US" sz="1800" kern="1200" dirty="0">
              <a:cs typeface="B Titr" panose="00000700000000000000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 rot="19800000">
            <a:off x="4568907" y="3187487"/>
            <a:ext cx="365644" cy="484425"/>
          </a:xfrm>
          <a:custGeom>
            <a:avLst/>
            <a:gdLst>
              <a:gd name="connsiteX0" fmla="*/ 0 w 365644"/>
              <a:gd name="connsiteY0" fmla="*/ 96885 h 484425"/>
              <a:gd name="connsiteX1" fmla="*/ 182822 w 365644"/>
              <a:gd name="connsiteY1" fmla="*/ 96885 h 484425"/>
              <a:gd name="connsiteX2" fmla="*/ 182822 w 365644"/>
              <a:gd name="connsiteY2" fmla="*/ 0 h 484425"/>
              <a:gd name="connsiteX3" fmla="*/ 365644 w 365644"/>
              <a:gd name="connsiteY3" fmla="*/ 242213 h 484425"/>
              <a:gd name="connsiteX4" fmla="*/ 182822 w 365644"/>
              <a:gd name="connsiteY4" fmla="*/ 484425 h 484425"/>
              <a:gd name="connsiteX5" fmla="*/ 182822 w 365644"/>
              <a:gd name="connsiteY5" fmla="*/ 387540 h 484425"/>
              <a:gd name="connsiteX6" fmla="*/ 0 w 365644"/>
              <a:gd name="connsiteY6" fmla="*/ 387540 h 484425"/>
              <a:gd name="connsiteX7" fmla="*/ 0 w 365644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644" h="484425">
                <a:moveTo>
                  <a:pt x="0" y="96885"/>
                </a:moveTo>
                <a:lnTo>
                  <a:pt x="182822" y="96885"/>
                </a:lnTo>
                <a:lnTo>
                  <a:pt x="182822" y="0"/>
                </a:lnTo>
                <a:lnTo>
                  <a:pt x="365644" y="242213"/>
                </a:lnTo>
                <a:lnTo>
                  <a:pt x="182822" y="484425"/>
                </a:lnTo>
                <a:lnTo>
                  <a:pt x="182822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4" rIns="109693" bIns="9688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10" name="Freeform 9"/>
          <p:cNvSpPr/>
          <p:nvPr/>
        </p:nvSpPr>
        <p:spPr>
          <a:xfrm>
            <a:off x="4963983" y="2183465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31514" tIns="231514" rIns="231514" bIns="23151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>
                <a:cs typeface="B Titr" panose="00000700000000000000" pitchFamily="2" charset="-78"/>
              </a:rPr>
              <a:t>گزارش بازرسی</a:t>
            </a:r>
            <a:endParaRPr lang="en-US" sz="1800" kern="1200" dirty="0">
              <a:cs typeface="B Titr" panose="00000700000000000000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 rot="1800000">
            <a:off x="4568907" y="4113752"/>
            <a:ext cx="365644" cy="484425"/>
          </a:xfrm>
          <a:custGeom>
            <a:avLst/>
            <a:gdLst>
              <a:gd name="connsiteX0" fmla="*/ 0 w 365644"/>
              <a:gd name="connsiteY0" fmla="*/ 96885 h 484425"/>
              <a:gd name="connsiteX1" fmla="*/ 182822 w 365644"/>
              <a:gd name="connsiteY1" fmla="*/ 96885 h 484425"/>
              <a:gd name="connsiteX2" fmla="*/ 182822 w 365644"/>
              <a:gd name="connsiteY2" fmla="*/ 0 h 484425"/>
              <a:gd name="connsiteX3" fmla="*/ 365644 w 365644"/>
              <a:gd name="connsiteY3" fmla="*/ 242213 h 484425"/>
              <a:gd name="connsiteX4" fmla="*/ 182822 w 365644"/>
              <a:gd name="connsiteY4" fmla="*/ 484425 h 484425"/>
              <a:gd name="connsiteX5" fmla="*/ 182822 w 365644"/>
              <a:gd name="connsiteY5" fmla="*/ 387540 h 484425"/>
              <a:gd name="connsiteX6" fmla="*/ 0 w 365644"/>
              <a:gd name="connsiteY6" fmla="*/ 387540 h 484425"/>
              <a:gd name="connsiteX7" fmla="*/ 0 w 365644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644" h="484425">
                <a:moveTo>
                  <a:pt x="0" y="96885"/>
                </a:moveTo>
                <a:lnTo>
                  <a:pt x="182822" y="96885"/>
                </a:lnTo>
                <a:lnTo>
                  <a:pt x="182822" y="0"/>
                </a:lnTo>
                <a:lnTo>
                  <a:pt x="365644" y="242213"/>
                </a:lnTo>
                <a:lnTo>
                  <a:pt x="182822" y="484425"/>
                </a:lnTo>
                <a:lnTo>
                  <a:pt x="182822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5" rIns="109692" bIns="96884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13" name="Freeform 12"/>
          <p:cNvSpPr/>
          <p:nvPr/>
        </p:nvSpPr>
        <p:spPr>
          <a:xfrm>
            <a:off x="3256494" y="5057588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31514" tIns="231514" rIns="231514" bIns="23151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dirty="0" smtClean="0">
                <a:cs typeface="B Titr" panose="00000700000000000000" pitchFamily="2" charset="-78"/>
              </a:rPr>
              <a:t>ثبت تخلف تبلیغاتی</a:t>
            </a:r>
            <a:endParaRPr lang="en-US" sz="1800" kern="1200" dirty="0">
              <a:cs typeface="B Titr" panose="00000700000000000000" pitchFamily="2" charset="-78"/>
            </a:endParaRPr>
          </a:p>
        </p:txBody>
      </p:sp>
      <p:sp>
        <p:nvSpPr>
          <p:cNvPr id="16" name="Freeform 15"/>
          <p:cNvSpPr/>
          <p:nvPr/>
        </p:nvSpPr>
        <p:spPr>
          <a:xfrm rot="5400000">
            <a:off x="3766738" y="4576885"/>
            <a:ext cx="365644" cy="484425"/>
          </a:xfrm>
          <a:custGeom>
            <a:avLst/>
            <a:gdLst>
              <a:gd name="connsiteX0" fmla="*/ 0 w 365644"/>
              <a:gd name="connsiteY0" fmla="*/ 96885 h 484425"/>
              <a:gd name="connsiteX1" fmla="*/ 182822 w 365644"/>
              <a:gd name="connsiteY1" fmla="*/ 96885 h 484425"/>
              <a:gd name="connsiteX2" fmla="*/ 182822 w 365644"/>
              <a:gd name="connsiteY2" fmla="*/ 0 h 484425"/>
              <a:gd name="connsiteX3" fmla="*/ 365644 w 365644"/>
              <a:gd name="connsiteY3" fmla="*/ 242213 h 484425"/>
              <a:gd name="connsiteX4" fmla="*/ 182822 w 365644"/>
              <a:gd name="connsiteY4" fmla="*/ 484425 h 484425"/>
              <a:gd name="connsiteX5" fmla="*/ 182822 w 365644"/>
              <a:gd name="connsiteY5" fmla="*/ 387540 h 484425"/>
              <a:gd name="connsiteX6" fmla="*/ 0 w 365644"/>
              <a:gd name="connsiteY6" fmla="*/ 387540 h 484425"/>
              <a:gd name="connsiteX7" fmla="*/ 0 w 365644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644" h="484425">
                <a:moveTo>
                  <a:pt x="0" y="96885"/>
                </a:moveTo>
                <a:lnTo>
                  <a:pt x="182822" y="96885"/>
                </a:lnTo>
                <a:lnTo>
                  <a:pt x="182822" y="0"/>
                </a:lnTo>
                <a:lnTo>
                  <a:pt x="365644" y="242213"/>
                </a:lnTo>
                <a:lnTo>
                  <a:pt x="182822" y="484425"/>
                </a:lnTo>
                <a:lnTo>
                  <a:pt x="182822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" tIns="96884" rIns="109692" bIns="9688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17" name="Freeform 16"/>
          <p:cNvSpPr/>
          <p:nvPr/>
        </p:nvSpPr>
        <p:spPr>
          <a:xfrm>
            <a:off x="1437595" y="4125668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1514" tIns="231514" rIns="231514" bIns="23151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>
                <a:cs typeface="B Titr" panose="00000700000000000000" pitchFamily="2" charset="-78"/>
              </a:rPr>
              <a:t>گزارش سربازرس</a:t>
            </a:r>
            <a:endParaRPr lang="en-US" sz="1800" kern="1200" dirty="0">
              <a:cs typeface="B Titr" panose="00000700000000000000" pitchFamily="2" charset="-78"/>
            </a:endParaRPr>
          </a:p>
        </p:txBody>
      </p:sp>
      <p:sp>
        <p:nvSpPr>
          <p:cNvPr id="18" name="Freeform 17"/>
          <p:cNvSpPr/>
          <p:nvPr/>
        </p:nvSpPr>
        <p:spPr>
          <a:xfrm rot="19800000">
            <a:off x="2978340" y="4108876"/>
            <a:ext cx="354990" cy="484426"/>
          </a:xfrm>
          <a:custGeom>
            <a:avLst/>
            <a:gdLst>
              <a:gd name="connsiteX0" fmla="*/ 0 w 354989"/>
              <a:gd name="connsiteY0" fmla="*/ 96885 h 484425"/>
              <a:gd name="connsiteX1" fmla="*/ 177495 w 354989"/>
              <a:gd name="connsiteY1" fmla="*/ 96885 h 484425"/>
              <a:gd name="connsiteX2" fmla="*/ 177495 w 354989"/>
              <a:gd name="connsiteY2" fmla="*/ 0 h 484425"/>
              <a:gd name="connsiteX3" fmla="*/ 354989 w 354989"/>
              <a:gd name="connsiteY3" fmla="*/ 242213 h 484425"/>
              <a:gd name="connsiteX4" fmla="*/ 177495 w 354989"/>
              <a:gd name="connsiteY4" fmla="*/ 484425 h 484425"/>
              <a:gd name="connsiteX5" fmla="*/ 177495 w 354989"/>
              <a:gd name="connsiteY5" fmla="*/ 387540 h 484425"/>
              <a:gd name="connsiteX6" fmla="*/ 0 w 354989"/>
              <a:gd name="connsiteY6" fmla="*/ 387540 h 484425"/>
              <a:gd name="connsiteX7" fmla="*/ 0 w 354989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989" h="484425">
                <a:moveTo>
                  <a:pt x="354989" y="387540"/>
                </a:moveTo>
                <a:lnTo>
                  <a:pt x="177494" y="387540"/>
                </a:lnTo>
                <a:lnTo>
                  <a:pt x="177494" y="484425"/>
                </a:lnTo>
                <a:lnTo>
                  <a:pt x="0" y="242212"/>
                </a:lnTo>
                <a:lnTo>
                  <a:pt x="177494" y="0"/>
                </a:lnTo>
                <a:lnTo>
                  <a:pt x="177494" y="96885"/>
                </a:lnTo>
                <a:lnTo>
                  <a:pt x="354989" y="96885"/>
                </a:lnTo>
                <a:lnTo>
                  <a:pt x="354989" y="38754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496" tIns="96885" rIns="1" bIns="9688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19" name="Freeform 18"/>
          <p:cNvSpPr/>
          <p:nvPr/>
        </p:nvSpPr>
        <p:spPr>
          <a:xfrm>
            <a:off x="1566967" y="2183465"/>
            <a:ext cx="1479165" cy="1424781"/>
          </a:xfrm>
          <a:custGeom>
            <a:avLst/>
            <a:gdLst>
              <a:gd name="connsiteX0" fmla="*/ 0 w 1479165"/>
              <a:gd name="connsiteY0" fmla="*/ 712391 h 1424781"/>
              <a:gd name="connsiteX1" fmla="*/ 739583 w 1479165"/>
              <a:gd name="connsiteY1" fmla="*/ 0 h 1424781"/>
              <a:gd name="connsiteX2" fmla="*/ 1479166 w 1479165"/>
              <a:gd name="connsiteY2" fmla="*/ 712391 h 1424781"/>
              <a:gd name="connsiteX3" fmla="*/ 739583 w 1479165"/>
              <a:gd name="connsiteY3" fmla="*/ 1424782 h 1424781"/>
              <a:gd name="connsiteX4" fmla="*/ 0 w 1479165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165" h="1424781">
                <a:moveTo>
                  <a:pt x="0" y="712391"/>
                </a:moveTo>
                <a:cubicBezTo>
                  <a:pt x="0" y="318948"/>
                  <a:pt x="331123" y="0"/>
                  <a:pt x="739583" y="0"/>
                </a:cubicBezTo>
                <a:cubicBezTo>
                  <a:pt x="1148043" y="0"/>
                  <a:pt x="1479166" y="318948"/>
                  <a:pt x="1479166" y="712391"/>
                </a:cubicBezTo>
                <a:cubicBezTo>
                  <a:pt x="1479166" y="1105834"/>
                  <a:pt x="1148043" y="1424782"/>
                  <a:pt x="739583" y="1424782"/>
                </a:cubicBezTo>
                <a:cubicBezTo>
                  <a:pt x="331123" y="1424782"/>
                  <a:pt x="0" y="1105834"/>
                  <a:pt x="0" y="71239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236939" tIns="228974" rIns="236939" bIns="22897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kern="1200" dirty="0" smtClean="0">
                <a:cs typeface="B Titr" panose="00000700000000000000" pitchFamily="2" charset="-78"/>
              </a:rPr>
              <a:t>کاربرگ های فعالیتی</a:t>
            </a:r>
            <a:endParaRPr lang="en-US" sz="1600" kern="1200" dirty="0">
              <a:cs typeface="B Titr" panose="00000700000000000000" pitchFamily="2" charset="-78"/>
            </a:endParaRPr>
          </a:p>
        </p:txBody>
      </p:sp>
      <p:sp>
        <p:nvSpPr>
          <p:cNvPr id="20" name="Freeform 19"/>
          <p:cNvSpPr/>
          <p:nvPr/>
        </p:nvSpPr>
        <p:spPr>
          <a:xfrm rot="1800000">
            <a:off x="2964569" y="3187486"/>
            <a:ext cx="365645" cy="484426"/>
          </a:xfrm>
          <a:custGeom>
            <a:avLst/>
            <a:gdLst>
              <a:gd name="connsiteX0" fmla="*/ 0 w 365644"/>
              <a:gd name="connsiteY0" fmla="*/ 96885 h 484425"/>
              <a:gd name="connsiteX1" fmla="*/ 182822 w 365644"/>
              <a:gd name="connsiteY1" fmla="*/ 96885 h 484425"/>
              <a:gd name="connsiteX2" fmla="*/ 182822 w 365644"/>
              <a:gd name="connsiteY2" fmla="*/ 0 h 484425"/>
              <a:gd name="connsiteX3" fmla="*/ 365644 w 365644"/>
              <a:gd name="connsiteY3" fmla="*/ 242213 h 484425"/>
              <a:gd name="connsiteX4" fmla="*/ 182822 w 365644"/>
              <a:gd name="connsiteY4" fmla="*/ 484425 h 484425"/>
              <a:gd name="connsiteX5" fmla="*/ 182822 w 365644"/>
              <a:gd name="connsiteY5" fmla="*/ 387540 h 484425"/>
              <a:gd name="connsiteX6" fmla="*/ 0 w 365644"/>
              <a:gd name="connsiteY6" fmla="*/ 387540 h 484425"/>
              <a:gd name="connsiteX7" fmla="*/ 0 w 365644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644" h="484425">
                <a:moveTo>
                  <a:pt x="365644" y="387540"/>
                </a:moveTo>
                <a:lnTo>
                  <a:pt x="182822" y="387540"/>
                </a:lnTo>
                <a:lnTo>
                  <a:pt x="182822" y="484425"/>
                </a:lnTo>
                <a:lnTo>
                  <a:pt x="0" y="242212"/>
                </a:lnTo>
                <a:lnTo>
                  <a:pt x="182822" y="0"/>
                </a:lnTo>
                <a:lnTo>
                  <a:pt x="182822" y="96885"/>
                </a:lnTo>
                <a:lnTo>
                  <a:pt x="365644" y="96885"/>
                </a:lnTo>
                <a:lnTo>
                  <a:pt x="365644" y="38754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693" tIns="96885" rIns="0" bIns="9688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21" name="Freeform 20"/>
          <p:cNvSpPr/>
          <p:nvPr/>
        </p:nvSpPr>
        <p:spPr>
          <a:xfrm>
            <a:off x="5016985" y="4157078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31514" tIns="231514" rIns="231514" bIns="23151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>
                <a:cs typeface="B Titr" panose="00000700000000000000" pitchFamily="2" charset="-78"/>
              </a:rPr>
              <a:t>آرشیو گزارش</a:t>
            </a:r>
            <a:endParaRPr lang="en-US" sz="1800" kern="1200" dirty="0">
              <a:cs typeface="B Titr" panose="00000700000000000000" pitchFamily="2" charset="-78"/>
            </a:endParaRPr>
          </a:p>
        </p:txBody>
      </p:sp>
      <p:pic>
        <p:nvPicPr>
          <p:cNvPr id="23" name="Picture 22" descr="C:\Users\s.mehrabi\Downloads\WhatsApp Image 2021-06-06 at 20.08.27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643" y="2659132"/>
            <a:ext cx="2303717" cy="2995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3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3066" r="7542" b="6198"/>
          <a:stretch/>
        </p:blipFill>
        <p:spPr>
          <a:xfrm>
            <a:off x="410852" y="1591347"/>
            <a:ext cx="2880988" cy="2492973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24" y="-537621"/>
            <a:ext cx="2782956" cy="24869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5184" y="2519680"/>
            <a:ext cx="527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به امید برگزاری انتخابات باشکوه 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0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34059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8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91"/>
            <a:ext cx="12344400" cy="6838394"/>
          </a:xfrm>
          <a:prstGeom prst="rect">
            <a:avLst/>
          </a:prstGeom>
        </p:spPr>
      </p:pic>
      <p:sp>
        <p:nvSpPr>
          <p:cNvPr id="5" name="AutoShape 2"/>
          <p:cNvSpPr>
            <a:spLocks noChangeArrowheads="1"/>
          </p:cNvSpPr>
          <p:nvPr/>
        </p:nvSpPr>
        <p:spPr bwMode="gray">
          <a:xfrm rot="16200000">
            <a:off x="9940587" y="1279811"/>
            <a:ext cx="4430713" cy="443071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 rot="16200000">
            <a:off x="10323175" y="1636999"/>
            <a:ext cx="3768725" cy="3767139"/>
          </a:xfrm>
          <a:custGeom>
            <a:avLst/>
            <a:gdLst>
              <a:gd name="G0" fmla="+- 744 0 0"/>
              <a:gd name="G1" fmla="+- 11756105 0 0"/>
              <a:gd name="G2" fmla="+- 0 0 11756105"/>
              <a:gd name="T0" fmla="*/ 0 256 1"/>
              <a:gd name="T1" fmla="*/ 180 256 1"/>
              <a:gd name="G3" fmla="+- 11756105 T0 T1"/>
              <a:gd name="T2" fmla="*/ 0 256 1"/>
              <a:gd name="T3" fmla="*/ 90 256 1"/>
              <a:gd name="G4" fmla="+- 11756105 T2 T3"/>
              <a:gd name="G5" fmla="*/ G4 2 1"/>
              <a:gd name="T4" fmla="*/ 90 256 1"/>
              <a:gd name="T5" fmla="*/ 0 256 1"/>
              <a:gd name="G6" fmla="+- 11756105 T4 T5"/>
              <a:gd name="G7" fmla="*/ G6 2 1"/>
              <a:gd name="G8" fmla="abs 1175610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44"/>
              <a:gd name="G18" fmla="*/ 744 1 2"/>
              <a:gd name="G19" fmla="+- G18 5400 0"/>
              <a:gd name="G20" fmla="cos G19 11756105"/>
              <a:gd name="G21" fmla="sin G19 11756105"/>
              <a:gd name="G22" fmla="+- G20 10800 0"/>
              <a:gd name="G23" fmla="+- G21 10800 0"/>
              <a:gd name="G24" fmla="+- 10800 0 G20"/>
              <a:gd name="G25" fmla="+- 744 10800 0"/>
              <a:gd name="G26" fmla="?: G9 G17 G25"/>
              <a:gd name="G27" fmla="?: G9 0 21600"/>
              <a:gd name="G28" fmla="cos 10800 11756105"/>
              <a:gd name="G29" fmla="sin 10800 11756105"/>
              <a:gd name="G30" fmla="sin 744 11756105"/>
              <a:gd name="G31" fmla="+- G28 10800 0"/>
              <a:gd name="G32" fmla="+- G29 10800 0"/>
              <a:gd name="G33" fmla="+- G30 10800 0"/>
              <a:gd name="G34" fmla="?: G4 0 G31"/>
              <a:gd name="G35" fmla="?: 11756105 G34 0"/>
              <a:gd name="G36" fmla="?: G6 G35 G31"/>
              <a:gd name="G37" fmla="+- 21600 0 G36"/>
              <a:gd name="G38" fmla="?: G4 0 G33"/>
              <a:gd name="G39" fmla="?: 1175610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028 w 21600"/>
              <a:gd name="T15" fmla="*/ 10862 h 21600"/>
              <a:gd name="T16" fmla="*/ 10800 w 21600"/>
              <a:gd name="T17" fmla="*/ 10056 h 21600"/>
              <a:gd name="T18" fmla="*/ 16572 w 21600"/>
              <a:gd name="T19" fmla="*/ 1086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0838"/>
                  <a:pt x="0" y="10877"/>
                  <a:pt x="0" y="10916"/>
                </a:cubicBezTo>
                <a:close/>
              </a:path>
            </a:pathLst>
          </a:cu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8856324" y="1203612"/>
            <a:ext cx="2192338" cy="530225"/>
            <a:chOff x="4609" y="600"/>
            <a:chExt cx="1381" cy="334"/>
          </a:xfr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1" name="AutoShape 5"/>
            <p:cNvSpPr>
              <a:spLocks noChangeArrowheads="1"/>
            </p:cNvSpPr>
            <p:nvPr/>
          </p:nvSpPr>
          <p:spPr bwMode="gray">
            <a:xfrm>
              <a:off x="4609" y="600"/>
              <a:ext cx="1306" cy="334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pPr eaLnBrk="0" hangingPunct="0">
                <a:defRPr/>
              </a:pPr>
              <a:endParaRPr lang="en-US" kern="0">
                <a:solidFill>
                  <a:srgbClr val="FF0080"/>
                </a:solidFill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gray">
            <a:xfrm>
              <a:off x="5674" y="610"/>
              <a:ext cx="316" cy="316"/>
            </a:xfrm>
            <a:prstGeom prst="ellipse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6795655" y="1808450"/>
            <a:ext cx="3613246" cy="528638"/>
            <a:chOff x="3921" y="981"/>
            <a:chExt cx="1666" cy="333"/>
          </a:xfr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5" name="AutoShape 4"/>
            <p:cNvSpPr>
              <a:spLocks noChangeArrowheads="1"/>
            </p:cNvSpPr>
            <p:nvPr/>
          </p:nvSpPr>
          <p:spPr bwMode="gray">
            <a:xfrm>
              <a:off x="3921" y="981"/>
              <a:ext cx="1666" cy="333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5271" y="989"/>
              <a:ext cx="316" cy="316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AutoShape 18"/>
          <p:cNvSpPr>
            <a:spLocks noChangeArrowheads="1"/>
          </p:cNvSpPr>
          <p:nvPr/>
        </p:nvSpPr>
        <p:spPr bwMode="gray">
          <a:xfrm>
            <a:off x="5306291" y="2408525"/>
            <a:ext cx="4912109" cy="53022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6148048" y="3021300"/>
            <a:ext cx="3938589" cy="530225"/>
            <a:chOff x="2903" y="1745"/>
            <a:chExt cx="2481" cy="334"/>
          </a:xfr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3" name="AutoShape 24"/>
            <p:cNvSpPr>
              <a:spLocks noChangeArrowheads="1"/>
            </p:cNvSpPr>
            <p:nvPr/>
          </p:nvSpPr>
          <p:spPr bwMode="gray">
            <a:xfrm>
              <a:off x="2903" y="1746"/>
              <a:ext cx="2481" cy="333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5068" y="1745"/>
              <a:ext cx="316" cy="316"/>
            </a:xfrm>
            <a:prstGeom prst="ellipse">
              <a:avLst/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41" name="Oval 20"/>
          <p:cNvSpPr>
            <a:spLocks noChangeArrowheads="1"/>
          </p:cNvSpPr>
          <p:nvPr/>
        </p:nvSpPr>
        <p:spPr bwMode="gray">
          <a:xfrm>
            <a:off x="9707184" y="2424904"/>
            <a:ext cx="501650" cy="501650"/>
          </a:xfrm>
          <a:prstGeom prst="ellipse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gray">
          <a:xfrm>
            <a:off x="9492687" y="1178657"/>
            <a:ext cx="1059906" cy="52322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2">
                <a:lumMod val="75000"/>
              </a:schemeClr>
            </a:glow>
          </a:effectLst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a-IR" sz="2800" b="1" kern="0" dirty="0" smtClean="0">
                <a:solidFill>
                  <a:sysClr val="windowText" lastClr="000000"/>
                </a:solidFill>
                <a:cs typeface="B Nazanin" pitchFamily="2" charset="-78"/>
              </a:rPr>
              <a:t>انتصاب</a:t>
            </a:r>
            <a:endParaRPr lang="en-US" sz="2800" b="1" kern="0" dirty="0">
              <a:solidFill>
                <a:sysClr val="windowText" lastClr="000000"/>
              </a:solidFill>
              <a:cs typeface="B Nazanin" pitchFamily="2" charset="-78"/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gray">
          <a:xfrm>
            <a:off x="5442203" y="2374071"/>
            <a:ext cx="42611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0"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sysClr val="windowText" lastClr="000000"/>
                </a:solidFill>
              </a:rPr>
              <a:t>شرکت در جلسه هیات شهرستان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gray">
          <a:xfrm>
            <a:off x="6511636" y="1776238"/>
            <a:ext cx="3011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0">
                <a:cs typeface="B Nazanin" pitchFamily="2" charset="-78"/>
              </a:defRPr>
            </a:lvl1pPr>
          </a:lstStyle>
          <a:p>
            <a:pPr algn="r" rtl="1">
              <a:defRPr/>
            </a:pPr>
            <a:r>
              <a:rPr lang="fa-IR" dirty="0" smtClean="0">
                <a:solidFill>
                  <a:sysClr val="windowText" lastClr="000000"/>
                </a:solidFill>
              </a:rPr>
              <a:t>تحویل </a:t>
            </a:r>
            <a:r>
              <a:rPr lang="fa-IR" dirty="0">
                <a:solidFill>
                  <a:sysClr val="windowText" lastClr="000000"/>
                </a:solidFill>
              </a:rPr>
              <a:t>کارت و </a:t>
            </a:r>
            <a:r>
              <a:rPr lang="fa-IR" dirty="0" smtClean="0">
                <a:solidFill>
                  <a:sysClr val="windowText" lastClr="000000"/>
                </a:solidFill>
              </a:rPr>
              <a:t>احکام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gray">
          <a:xfrm>
            <a:off x="7187737" y="3024244"/>
            <a:ext cx="19992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0"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sysClr val="windowText" lastClr="000000"/>
                </a:solidFill>
              </a:rPr>
              <a:t>وظایف عمومی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3" name="AutoShape 24"/>
          <p:cNvSpPr>
            <a:spLocks noChangeArrowheads="1"/>
          </p:cNvSpPr>
          <p:nvPr/>
        </p:nvSpPr>
        <p:spPr bwMode="gray">
          <a:xfrm>
            <a:off x="5129439" y="3601033"/>
            <a:ext cx="4906173" cy="52863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70" name="Oval 20"/>
          <p:cNvSpPr>
            <a:spLocks noChangeArrowheads="1"/>
          </p:cNvSpPr>
          <p:nvPr/>
        </p:nvSpPr>
        <p:spPr bwMode="gray">
          <a:xfrm>
            <a:off x="9523120" y="3626000"/>
            <a:ext cx="501650" cy="501650"/>
          </a:xfrm>
          <a:prstGeom prst="ellipse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44" name="AutoShape 24"/>
          <p:cNvSpPr>
            <a:spLocks noChangeArrowheads="1"/>
          </p:cNvSpPr>
          <p:nvPr/>
        </p:nvSpPr>
        <p:spPr bwMode="gray">
          <a:xfrm>
            <a:off x="4529138" y="4203849"/>
            <a:ext cx="5641150" cy="52863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65" name="Oval 20"/>
          <p:cNvSpPr>
            <a:spLocks noChangeArrowheads="1"/>
          </p:cNvSpPr>
          <p:nvPr/>
        </p:nvSpPr>
        <p:spPr bwMode="gray">
          <a:xfrm>
            <a:off x="9664545" y="4211058"/>
            <a:ext cx="501650" cy="501650"/>
          </a:xfrm>
          <a:prstGeom prst="ellipse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0822224" y="5490046"/>
            <a:ext cx="333811" cy="30631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/>
          <p:nvPr/>
        </p:nvSpPr>
        <p:spPr>
          <a:xfrm>
            <a:off x="10655319" y="1315914"/>
            <a:ext cx="333811" cy="30631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gray">
          <a:xfrm>
            <a:off x="10648610" y="1265207"/>
            <a:ext cx="314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kern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3" name="Flowchart: Connector 82"/>
          <p:cNvSpPr/>
          <p:nvPr/>
        </p:nvSpPr>
        <p:spPr>
          <a:xfrm>
            <a:off x="10007464" y="1911740"/>
            <a:ext cx="333811" cy="30631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gray">
          <a:xfrm>
            <a:off x="9992975" y="1883404"/>
            <a:ext cx="314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2</a:t>
            </a:r>
            <a:endParaRPr lang="en-US" b="1" kern="0" dirty="0">
              <a:solidFill>
                <a:srgbClr val="000000"/>
              </a:solidFill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9798118" y="2515675"/>
            <a:ext cx="333811" cy="30631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9669871" y="3121370"/>
            <a:ext cx="333811" cy="30631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/>
          <p:nvPr/>
        </p:nvSpPr>
        <p:spPr>
          <a:xfrm>
            <a:off x="9624198" y="3714868"/>
            <a:ext cx="333811" cy="30631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>
            <a:off x="9761654" y="4312107"/>
            <a:ext cx="333811" cy="30631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10075089" y="4919409"/>
            <a:ext cx="333811" cy="30631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gray">
          <a:xfrm>
            <a:off x="9799697" y="2476972"/>
            <a:ext cx="314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3</a:t>
            </a:r>
            <a:endParaRPr lang="en-US" b="1" kern="0" dirty="0">
              <a:solidFill>
                <a:srgbClr val="000000"/>
              </a:solidFill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gray">
          <a:xfrm>
            <a:off x="9660225" y="3082428"/>
            <a:ext cx="314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4</a:t>
            </a:r>
            <a:endParaRPr lang="en-US" b="1" kern="0" dirty="0">
              <a:solidFill>
                <a:srgbClr val="000000"/>
              </a:solidFill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gray">
          <a:xfrm>
            <a:off x="9639422" y="3673484"/>
            <a:ext cx="253539" cy="38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5</a:t>
            </a:r>
            <a:endParaRPr lang="en-US" b="1" kern="0" dirty="0">
              <a:solidFill>
                <a:srgbClr val="000000"/>
              </a:solidFill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gray">
          <a:xfrm>
            <a:off x="9772110" y="4277852"/>
            <a:ext cx="336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6</a:t>
            </a:r>
            <a:endParaRPr lang="en-US" b="1" kern="0" dirty="0">
              <a:solidFill>
                <a:srgbClr val="000000"/>
              </a:solidFill>
            </a:endParaRP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gray">
          <a:xfrm>
            <a:off x="5982555" y="3582739"/>
            <a:ext cx="2113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0"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sysClr val="windowText" lastClr="000000"/>
                </a:solidFill>
              </a:rPr>
              <a:t>وظایف تخصصی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gray">
          <a:xfrm>
            <a:off x="5566794" y="4170560"/>
            <a:ext cx="3172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kern="0"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fa-IR" dirty="0" smtClean="0">
                <a:solidFill>
                  <a:sysClr val="windowText" lastClr="000000"/>
                </a:solidFill>
              </a:rPr>
              <a:t>استفاده از سامانه بر خط 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49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39" grpId="0"/>
      <p:bldP spid="68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19146" y="3395056"/>
            <a:ext cx="7148513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fa-IR" dirty="0">
                <a:cs typeface="B Titr" panose="00000700000000000000" pitchFamily="2" charset="-78"/>
              </a:rPr>
              <a:t>آغاز فعالیت بازرسین ویژه ازشروع تبلیغات کاندیدا تا پایان روزر اخذ رای خواهد بود </a:t>
            </a:r>
            <a:r>
              <a:rPr lang="fa-IR" dirty="0" smtClean="0"/>
              <a:t>. </a:t>
            </a:r>
          </a:p>
          <a:p>
            <a:pPr algn="just" rtl="1"/>
            <a:endParaRPr lang="fa-IR" dirty="0">
              <a:cs typeface="B Titr" panose="00000700000000000000" pitchFamily="2" charset="-78"/>
            </a:endParaRPr>
          </a:p>
          <a:p>
            <a:pPr algn="just" rtl="1"/>
            <a:r>
              <a:rPr lang="fa-IR" dirty="0" smtClean="0">
                <a:cs typeface="B Titr" panose="00000700000000000000" pitchFamily="2" charset="-78"/>
              </a:rPr>
              <a:t>که </a:t>
            </a:r>
            <a:r>
              <a:rPr lang="fa-IR" dirty="0">
                <a:cs typeface="B Titr" panose="00000700000000000000" pitchFamily="2" charset="-78"/>
              </a:rPr>
              <a:t>در تمام دوره ماموریت </a:t>
            </a:r>
          </a:p>
          <a:p>
            <a:pPr algn="just" rtl="1"/>
            <a:endParaRPr lang="en-US" dirty="0"/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B Titr" panose="00000700000000000000" pitchFamily="2" charset="-78"/>
              </a:rPr>
              <a:t>                        ،                                      و                                      مورد انتظار میباشد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62024" y="4636733"/>
            <a:ext cx="1071312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بی طرفی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2302" y="4447249"/>
            <a:ext cx="1439182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 تسلط به قوانین انتخابات دوره مربوطه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1087" y="4585748"/>
            <a:ext cx="1430675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ارسال گزارش به هنگام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9340770" y="685799"/>
            <a:ext cx="2053371" cy="1004105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انتصاب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29783" y="6170502"/>
            <a:ext cx="606707" cy="45423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bg1"/>
                </a:solidFill>
                <a:cs typeface="B Baran" panose="00000400000000000000" pitchFamily="2" charset="-78"/>
              </a:rPr>
              <a:pPr/>
              <a:t>5</a:t>
            </a:fld>
            <a:endParaRPr lang="en-US" sz="1200" dirty="0">
              <a:solidFill>
                <a:schemeClr val="bg1"/>
              </a:solidFill>
              <a:cs typeface="B Ba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347" y="1172341"/>
            <a:ext cx="7148513" cy="11310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به منظور کنترل و رصد دقیق تر حُسن اجرای انتخابات در سطح استانها و شهرستانها، بازرسین ویژه توسط رئیس هیأت مرکزی بازرسی انتخابات </a:t>
            </a:r>
            <a:r>
              <a:rPr lang="fa-IR" dirty="0" smtClean="0">
                <a:cs typeface="B Titr" panose="00000700000000000000" pitchFamily="2" charset="-78"/>
              </a:rPr>
              <a:t>کشور و منصوب میگردند</a:t>
            </a:r>
            <a:endParaRPr lang="en-US" dirty="0" smtClean="0">
              <a:cs typeface="B Titr" panose="00000700000000000000" pitchFamily="2" charset="-78"/>
            </a:endParaRPr>
          </a:p>
        </p:txBody>
      </p:sp>
      <p:pic>
        <p:nvPicPr>
          <p:cNvPr id="7170" name="Picture 2" descr="انتصاب مدیرکل ساخت وتوسعه راه‌های منطقه غرب و مرکز &amp;gt; شرکت ساخت و توسعه  زیربناهای حمل و نقل کشو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27" y="2828544"/>
            <a:ext cx="2912745" cy="19418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6" grpId="0" animBg="1"/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729375" y="3464844"/>
            <a:ext cx="7148513" cy="85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fa-IR" dirty="0" smtClean="0">
                <a:cs typeface="B Titr" panose="00000700000000000000" pitchFamily="2" charset="-78"/>
              </a:rPr>
              <a:t>مدارک قابل وصول از هیات های شهرستان شامل </a:t>
            </a:r>
            <a:endParaRPr lang="en-US" dirty="0"/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B Titr" panose="00000700000000000000" pitchFamily="2" charset="-78"/>
              </a:rPr>
              <a:t>                                                       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96346" y="4013281"/>
            <a:ext cx="1071312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احکام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9956" y="4080238"/>
            <a:ext cx="1439182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کارت شناسایی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9703" y="4106475"/>
            <a:ext cx="1430675" cy="369332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تکالیف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9116292" y="685799"/>
            <a:ext cx="2277850" cy="1205346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تحویل کارت و احکام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29783" y="6170502"/>
            <a:ext cx="606707" cy="45423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bg1"/>
                </a:solidFill>
                <a:cs typeface="B Baran" panose="00000400000000000000" pitchFamily="2" charset="-78"/>
              </a:rPr>
              <a:pPr/>
              <a:t>6</a:t>
            </a:fld>
            <a:endParaRPr lang="en-US" sz="1200" dirty="0">
              <a:solidFill>
                <a:schemeClr val="bg1"/>
              </a:solidFill>
              <a:cs typeface="B Ba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145" y="445933"/>
            <a:ext cx="7148513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 smtClean="0">
                <a:cs typeface="B Titr" panose="00000700000000000000" pitchFamily="2" charset="-78"/>
              </a:rPr>
              <a:t>به </a:t>
            </a:r>
            <a:r>
              <a:rPr lang="fa-IR" dirty="0">
                <a:cs typeface="B Titr" panose="00000700000000000000" pitchFamily="2" charset="-78"/>
              </a:rPr>
              <a:t>منظور دریافت  کارت و احکام </a:t>
            </a:r>
            <a:r>
              <a:rPr lang="fa-IR" dirty="0" smtClean="0">
                <a:cs typeface="B Titr" panose="00000700000000000000" pitchFamily="2" charset="-78"/>
              </a:rPr>
              <a:t>مراتب </a:t>
            </a:r>
            <a:r>
              <a:rPr lang="fa-IR" dirty="0">
                <a:cs typeface="B Titr" panose="00000700000000000000" pitchFamily="2" charset="-78"/>
              </a:rPr>
              <a:t>طی تماس تلفنی توسط هیات های شهرستان اطلاع رسانی و در جلسه یک رو زقبل از اخذ رای </a:t>
            </a:r>
            <a:r>
              <a:rPr lang="fa-IR" dirty="0" smtClean="0">
                <a:cs typeface="B Titr" panose="00000700000000000000" pitchFamily="2" charset="-78"/>
              </a:rPr>
              <a:t>در قبال رویت کارت شناسایی معتبر و اخذ رسید تحویل </a:t>
            </a:r>
            <a:r>
              <a:rPr lang="fa-IR" dirty="0">
                <a:cs typeface="B Titr" panose="00000700000000000000" pitchFamily="2" charset="-78"/>
              </a:rPr>
              <a:t>خواهد گردید</a:t>
            </a:r>
            <a:r>
              <a:rPr lang="fa-IR" dirty="0" smtClean="0">
                <a:cs typeface="B Titr" panose="00000700000000000000" pitchFamily="2" charset="-78"/>
              </a:rPr>
              <a:t>.</a:t>
            </a: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B Titr" panose="00000700000000000000" pitchFamily="2" charset="-78"/>
              </a:rPr>
              <a:t>نکته : ضرورت دارد نسبت به تحویل کارت شناسایی در روز بعد از اخذ رای به هیات های شهرستان اقدام لازم معمول گردد. </a:t>
            </a:r>
            <a:endParaRPr lang="en-US" dirty="0" smtClean="0"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2544" y="4106475"/>
            <a:ext cx="1752308" cy="36933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کاربرگ گزارشات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9549" y="4934318"/>
            <a:ext cx="2866888" cy="646331"/>
          </a:xfrm>
          <a:prstGeom prst="rect">
            <a:avLst/>
          </a:prstGeom>
          <a:solidFill>
            <a:srgbClr val="CCCC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لیست بازرسین و سربازرسین  شعب  تحت نظارت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8908" y="4900329"/>
            <a:ext cx="2516215" cy="646331"/>
          </a:xfrm>
          <a:prstGeom prst="rect">
            <a:avLst/>
          </a:prstGeom>
          <a:solidFill>
            <a:srgbClr val="CCCC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لیست شعب پر خطر در انتخابات گذشته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148" name="Picture 4" descr="لیست دانشجویان با کسری مدرک : لغو ثبت نام برابر مقررات - display-page -  مدیریت امور آموزش و تحصیلات تکمیل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78" y="2691763"/>
            <a:ext cx="3531278" cy="22085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6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6" grpId="0" animBg="1"/>
      <p:bldP spid="7" grpId="0" animBg="1"/>
      <p:bldP spid="11" grpId="0"/>
      <p:bldP spid="10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7648" y="228600"/>
            <a:ext cx="65955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هیات بازرسی انتخابات شهرستان یک روز قبل از شروع </a:t>
            </a:r>
            <a:r>
              <a:rPr lang="fa-IR" dirty="0" smtClean="0">
                <a:cs typeface="B Titr" panose="00000700000000000000" pitchFamily="2" charset="-78"/>
              </a:rPr>
              <a:t>اخذ رای با سربازرس </a:t>
            </a:r>
            <a:r>
              <a:rPr lang="fa-IR" dirty="0">
                <a:cs typeface="B Titr" panose="00000700000000000000" pitchFamily="2" charset="-78"/>
              </a:rPr>
              <a:t>/ بازرسان ویژه شهرستان تشکیل جلسه داده </a:t>
            </a:r>
            <a:r>
              <a:rPr lang="fa-IR" dirty="0" smtClean="0">
                <a:cs typeface="B Titr" panose="00000700000000000000" pitchFamily="2" charset="-78"/>
              </a:rPr>
              <a:t>و شرایط </a:t>
            </a:r>
            <a:r>
              <a:rPr lang="fa-IR" dirty="0">
                <a:cs typeface="B Titr" panose="00000700000000000000" pitchFamily="2" charset="-78"/>
              </a:rPr>
              <a:t>مهم  </a:t>
            </a:r>
            <a:r>
              <a:rPr lang="fa-IR" dirty="0" smtClean="0">
                <a:cs typeface="B Titr" panose="00000700000000000000" pitchFamily="2" charset="-78"/>
              </a:rPr>
              <a:t>از قبیل :</a:t>
            </a:r>
            <a:endParaRPr lang="fa-IR" dirty="0"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8984674" y="685799"/>
            <a:ext cx="2409468" cy="1274619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جلسه هیات شهرستان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335426" y="2077246"/>
            <a:ext cx="1092344" cy="1255568"/>
          </a:xfrm>
          <a:custGeom>
            <a:avLst/>
            <a:gdLst>
              <a:gd name="connsiteX0" fmla="*/ 0 w 1255568"/>
              <a:gd name="connsiteY0" fmla="*/ 546172 h 1092344"/>
              <a:gd name="connsiteX1" fmla="*/ 273086 w 1255568"/>
              <a:gd name="connsiteY1" fmla="*/ 0 h 1092344"/>
              <a:gd name="connsiteX2" fmla="*/ 982482 w 1255568"/>
              <a:gd name="connsiteY2" fmla="*/ 0 h 1092344"/>
              <a:gd name="connsiteX3" fmla="*/ 1255568 w 1255568"/>
              <a:gd name="connsiteY3" fmla="*/ 546172 h 1092344"/>
              <a:gd name="connsiteX4" fmla="*/ 982482 w 1255568"/>
              <a:gd name="connsiteY4" fmla="*/ 1092344 h 1092344"/>
              <a:gd name="connsiteX5" fmla="*/ 273086 w 1255568"/>
              <a:gd name="connsiteY5" fmla="*/ 1092344 h 1092344"/>
              <a:gd name="connsiteX6" fmla="*/ 0 w 1255568"/>
              <a:gd name="connsiteY6" fmla="*/ 546172 h 109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568" h="1092344">
                <a:moveTo>
                  <a:pt x="627784" y="0"/>
                </a:moveTo>
                <a:lnTo>
                  <a:pt x="1255568" y="237585"/>
                </a:lnTo>
                <a:lnTo>
                  <a:pt x="1255568" y="854759"/>
                </a:lnTo>
                <a:lnTo>
                  <a:pt x="627784" y="1092344"/>
                </a:lnTo>
                <a:lnTo>
                  <a:pt x="0" y="854759"/>
                </a:lnTo>
                <a:lnTo>
                  <a:pt x="0" y="237585"/>
                </a:lnTo>
                <a:lnTo>
                  <a:pt x="627784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46424" tIns="271859" rIns="246424" bIns="27185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Titr" panose="00000700000000000000" pitchFamily="2" charset="-78"/>
              </a:rPr>
              <a:t>مسائل محلی</a:t>
            </a:r>
            <a:endParaRPr lang="en-US" sz="2000" kern="1200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0917" y="2328360"/>
            <a:ext cx="1401214" cy="75334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191272" y="2077139"/>
            <a:ext cx="1092344" cy="1255568"/>
          </a:xfrm>
          <a:custGeom>
            <a:avLst/>
            <a:gdLst>
              <a:gd name="connsiteX0" fmla="*/ 0 w 1255568"/>
              <a:gd name="connsiteY0" fmla="*/ 546172 h 1092344"/>
              <a:gd name="connsiteX1" fmla="*/ 273086 w 1255568"/>
              <a:gd name="connsiteY1" fmla="*/ 0 h 1092344"/>
              <a:gd name="connsiteX2" fmla="*/ 982482 w 1255568"/>
              <a:gd name="connsiteY2" fmla="*/ 0 h 1092344"/>
              <a:gd name="connsiteX3" fmla="*/ 1255568 w 1255568"/>
              <a:gd name="connsiteY3" fmla="*/ 546172 h 1092344"/>
              <a:gd name="connsiteX4" fmla="*/ 982482 w 1255568"/>
              <a:gd name="connsiteY4" fmla="*/ 1092344 h 1092344"/>
              <a:gd name="connsiteX5" fmla="*/ 273086 w 1255568"/>
              <a:gd name="connsiteY5" fmla="*/ 1092344 h 1092344"/>
              <a:gd name="connsiteX6" fmla="*/ 0 w 1255568"/>
              <a:gd name="connsiteY6" fmla="*/ 546172 h 109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568" h="1092344">
                <a:moveTo>
                  <a:pt x="627784" y="0"/>
                </a:moveTo>
                <a:lnTo>
                  <a:pt x="1255568" y="237585"/>
                </a:lnTo>
                <a:lnTo>
                  <a:pt x="1255568" y="854759"/>
                </a:lnTo>
                <a:lnTo>
                  <a:pt x="627784" y="1092344"/>
                </a:lnTo>
                <a:lnTo>
                  <a:pt x="0" y="854759"/>
                </a:lnTo>
                <a:lnTo>
                  <a:pt x="0" y="237585"/>
                </a:lnTo>
                <a:lnTo>
                  <a:pt x="627784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70224" tIns="195659" rIns="170224" bIns="19565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Titr" panose="00000700000000000000" pitchFamily="2" charset="-78"/>
              </a:rPr>
              <a:t>قومیتی و مذهبی</a:t>
            </a:r>
            <a:endParaRPr lang="en-US" sz="2000" kern="1200" dirty="0">
              <a:cs typeface="B Titr" panose="00000700000000000000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28065" y="3142972"/>
            <a:ext cx="1101724" cy="1255568"/>
          </a:xfrm>
          <a:custGeom>
            <a:avLst/>
            <a:gdLst>
              <a:gd name="connsiteX0" fmla="*/ 0 w 1255568"/>
              <a:gd name="connsiteY0" fmla="*/ 546172 h 1092344"/>
              <a:gd name="connsiteX1" fmla="*/ 273086 w 1255568"/>
              <a:gd name="connsiteY1" fmla="*/ 0 h 1092344"/>
              <a:gd name="connsiteX2" fmla="*/ 982482 w 1255568"/>
              <a:gd name="connsiteY2" fmla="*/ 0 h 1092344"/>
              <a:gd name="connsiteX3" fmla="*/ 1255568 w 1255568"/>
              <a:gd name="connsiteY3" fmla="*/ 546172 h 1092344"/>
              <a:gd name="connsiteX4" fmla="*/ 982482 w 1255568"/>
              <a:gd name="connsiteY4" fmla="*/ 1092344 h 1092344"/>
              <a:gd name="connsiteX5" fmla="*/ 273086 w 1255568"/>
              <a:gd name="connsiteY5" fmla="*/ 1092344 h 1092344"/>
              <a:gd name="connsiteX6" fmla="*/ 0 w 1255568"/>
              <a:gd name="connsiteY6" fmla="*/ 546172 h 109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568" h="1092344">
                <a:moveTo>
                  <a:pt x="627784" y="0"/>
                </a:moveTo>
                <a:lnTo>
                  <a:pt x="1255568" y="237585"/>
                </a:lnTo>
                <a:lnTo>
                  <a:pt x="1255568" y="854759"/>
                </a:lnTo>
                <a:lnTo>
                  <a:pt x="627784" y="1092344"/>
                </a:lnTo>
                <a:lnTo>
                  <a:pt x="0" y="854759"/>
                </a:lnTo>
                <a:lnTo>
                  <a:pt x="0" y="237585"/>
                </a:lnTo>
                <a:lnTo>
                  <a:pt x="627784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31184" tIns="256619" rIns="231184" bIns="25661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kern="1200" dirty="0" smtClean="0">
                <a:cs typeface="B Titr" panose="00000700000000000000" pitchFamily="2" charset="-78"/>
              </a:rPr>
              <a:t>وضعیت شهرستان </a:t>
            </a:r>
            <a:endParaRPr lang="en-US" sz="1600" kern="1200" dirty="0"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7599" y="2355862"/>
            <a:ext cx="1356013" cy="75334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4884842" y="3118588"/>
            <a:ext cx="1287357" cy="1279951"/>
          </a:xfrm>
          <a:custGeom>
            <a:avLst/>
            <a:gdLst>
              <a:gd name="connsiteX0" fmla="*/ 0 w 1255568"/>
              <a:gd name="connsiteY0" fmla="*/ 546172 h 1092344"/>
              <a:gd name="connsiteX1" fmla="*/ 273086 w 1255568"/>
              <a:gd name="connsiteY1" fmla="*/ 0 h 1092344"/>
              <a:gd name="connsiteX2" fmla="*/ 982482 w 1255568"/>
              <a:gd name="connsiteY2" fmla="*/ 0 h 1092344"/>
              <a:gd name="connsiteX3" fmla="*/ 1255568 w 1255568"/>
              <a:gd name="connsiteY3" fmla="*/ 546172 h 1092344"/>
              <a:gd name="connsiteX4" fmla="*/ 982482 w 1255568"/>
              <a:gd name="connsiteY4" fmla="*/ 1092344 h 1092344"/>
              <a:gd name="connsiteX5" fmla="*/ 273086 w 1255568"/>
              <a:gd name="connsiteY5" fmla="*/ 1092344 h 1092344"/>
              <a:gd name="connsiteX6" fmla="*/ 0 w 1255568"/>
              <a:gd name="connsiteY6" fmla="*/ 546172 h 109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568" h="1092344">
                <a:moveTo>
                  <a:pt x="627784" y="0"/>
                </a:moveTo>
                <a:lnTo>
                  <a:pt x="1255568" y="237585"/>
                </a:lnTo>
                <a:lnTo>
                  <a:pt x="1255568" y="854759"/>
                </a:lnTo>
                <a:lnTo>
                  <a:pt x="627784" y="1092344"/>
                </a:lnTo>
                <a:lnTo>
                  <a:pt x="0" y="854759"/>
                </a:lnTo>
                <a:lnTo>
                  <a:pt x="0" y="237585"/>
                </a:lnTo>
                <a:lnTo>
                  <a:pt x="627784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70224" tIns="195659" rIns="170224" bIns="19565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cs typeface="B Titr" panose="00000700000000000000" pitchFamily="2" charset="-78"/>
              </a:rPr>
              <a:t>حساسیت مناطق</a:t>
            </a:r>
            <a:endParaRPr lang="en-US" sz="2000" kern="1200" dirty="0">
              <a:cs typeface="B Titr" panose="00000700000000000000" pitchFamily="2" charset="-7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335426" y="4208699"/>
            <a:ext cx="1092345" cy="1255568"/>
          </a:xfrm>
          <a:custGeom>
            <a:avLst/>
            <a:gdLst>
              <a:gd name="connsiteX0" fmla="*/ 0 w 1255568"/>
              <a:gd name="connsiteY0" fmla="*/ 546172 h 1092344"/>
              <a:gd name="connsiteX1" fmla="*/ 273086 w 1255568"/>
              <a:gd name="connsiteY1" fmla="*/ 0 h 1092344"/>
              <a:gd name="connsiteX2" fmla="*/ 982482 w 1255568"/>
              <a:gd name="connsiteY2" fmla="*/ 0 h 1092344"/>
              <a:gd name="connsiteX3" fmla="*/ 1255568 w 1255568"/>
              <a:gd name="connsiteY3" fmla="*/ 546172 h 1092344"/>
              <a:gd name="connsiteX4" fmla="*/ 982482 w 1255568"/>
              <a:gd name="connsiteY4" fmla="*/ 1092344 h 1092344"/>
              <a:gd name="connsiteX5" fmla="*/ 273086 w 1255568"/>
              <a:gd name="connsiteY5" fmla="*/ 1092344 h 1092344"/>
              <a:gd name="connsiteX6" fmla="*/ 0 w 1255568"/>
              <a:gd name="connsiteY6" fmla="*/ 546172 h 109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568" h="1092344">
                <a:moveTo>
                  <a:pt x="627784" y="0"/>
                </a:moveTo>
                <a:lnTo>
                  <a:pt x="1255568" y="237585"/>
                </a:lnTo>
                <a:lnTo>
                  <a:pt x="1255568" y="854759"/>
                </a:lnTo>
                <a:lnTo>
                  <a:pt x="627784" y="1092344"/>
                </a:lnTo>
                <a:lnTo>
                  <a:pt x="0" y="854759"/>
                </a:lnTo>
                <a:lnTo>
                  <a:pt x="0" y="237585"/>
                </a:lnTo>
                <a:lnTo>
                  <a:pt x="627784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238804" tIns="264239" rIns="238805" bIns="26423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>
                <a:cs typeface="B Titr" panose="00000700000000000000" pitchFamily="2" charset="-78"/>
              </a:rPr>
              <a:t>شعب  پر خطر</a:t>
            </a:r>
            <a:endParaRPr lang="en-US" sz="1800" kern="1200" dirty="0"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60917" y="4459812"/>
            <a:ext cx="1401214" cy="75334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2927599" y="4208699"/>
            <a:ext cx="1329374" cy="1307688"/>
          </a:xfrm>
          <a:custGeom>
            <a:avLst/>
            <a:gdLst>
              <a:gd name="connsiteX0" fmla="*/ 0 w 1255568"/>
              <a:gd name="connsiteY0" fmla="*/ 546172 h 1092344"/>
              <a:gd name="connsiteX1" fmla="*/ 273086 w 1255568"/>
              <a:gd name="connsiteY1" fmla="*/ 0 h 1092344"/>
              <a:gd name="connsiteX2" fmla="*/ 982482 w 1255568"/>
              <a:gd name="connsiteY2" fmla="*/ 0 h 1092344"/>
              <a:gd name="connsiteX3" fmla="*/ 1255568 w 1255568"/>
              <a:gd name="connsiteY3" fmla="*/ 546172 h 1092344"/>
              <a:gd name="connsiteX4" fmla="*/ 982482 w 1255568"/>
              <a:gd name="connsiteY4" fmla="*/ 1092344 h 1092344"/>
              <a:gd name="connsiteX5" fmla="*/ 273086 w 1255568"/>
              <a:gd name="connsiteY5" fmla="*/ 1092344 h 1092344"/>
              <a:gd name="connsiteX6" fmla="*/ 0 w 1255568"/>
              <a:gd name="connsiteY6" fmla="*/ 546172 h 109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568" h="1092344">
                <a:moveTo>
                  <a:pt x="627784" y="0"/>
                </a:moveTo>
                <a:lnTo>
                  <a:pt x="1255568" y="237585"/>
                </a:lnTo>
                <a:lnTo>
                  <a:pt x="1255568" y="854759"/>
                </a:lnTo>
                <a:lnTo>
                  <a:pt x="627784" y="1092344"/>
                </a:lnTo>
                <a:lnTo>
                  <a:pt x="0" y="854759"/>
                </a:lnTo>
                <a:lnTo>
                  <a:pt x="0" y="237585"/>
                </a:lnTo>
                <a:lnTo>
                  <a:pt x="627784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0224" tIns="195659" rIns="170224" bIns="19565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800" kern="1200" dirty="0" smtClean="0">
                <a:cs typeface="B Titr" panose="00000700000000000000" pitchFamily="2" charset="-78"/>
              </a:rPr>
              <a:t>شعب مکانیزه و نیمه مکانیزه</a:t>
            </a:r>
            <a:endParaRPr lang="en-US" sz="2200" kern="1200" dirty="0"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3151" y="6174678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1823345" y="5617001"/>
            <a:ext cx="882608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 smtClean="0">
                <a:cs typeface="B Titr" panose="00000700000000000000" pitchFamily="2" charset="-78"/>
              </a:rPr>
              <a:t>را تشریح می نماید.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288817" y="3081700"/>
            <a:ext cx="1329374" cy="1307688"/>
          </a:xfrm>
          <a:custGeom>
            <a:avLst/>
            <a:gdLst>
              <a:gd name="connsiteX0" fmla="*/ 0 w 1255568"/>
              <a:gd name="connsiteY0" fmla="*/ 546172 h 1092344"/>
              <a:gd name="connsiteX1" fmla="*/ 273086 w 1255568"/>
              <a:gd name="connsiteY1" fmla="*/ 0 h 1092344"/>
              <a:gd name="connsiteX2" fmla="*/ 982482 w 1255568"/>
              <a:gd name="connsiteY2" fmla="*/ 0 h 1092344"/>
              <a:gd name="connsiteX3" fmla="*/ 1255568 w 1255568"/>
              <a:gd name="connsiteY3" fmla="*/ 546172 h 1092344"/>
              <a:gd name="connsiteX4" fmla="*/ 982482 w 1255568"/>
              <a:gd name="connsiteY4" fmla="*/ 1092344 h 1092344"/>
              <a:gd name="connsiteX5" fmla="*/ 273086 w 1255568"/>
              <a:gd name="connsiteY5" fmla="*/ 1092344 h 1092344"/>
              <a:gd name="connsiteX6" fmla="*/ 0 w 1255568"/>
              <a:gd name="connsiteY6" fmla="*/ 546172 h 109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568" h="1092344">
                <a:moveTo>
                  <a:pt x="627784" y="0"/>
                </a:moveTo>
                <a:lnTo>
                  <a:pt x="1255568" y="237585"/>
                </a:lnTo>
                <a:lnTo>
                  <a:pt x="1255568" y="854759"/>
                </a:lnTo>
                <a:lnTo>
                  <a:pt x="627784" y="1092344"/>
                </a:lnTo>
                <a:lnTo>
                  <a:pt x="0" y="854759"/>
                </a:lnTo>
                <a:lnTo>
                  <a:pt x="0" y="237585"/>
                </a:lnTo>
                <a:lnTo>
                  <a:pt x="627784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0224" tIns="195659" rIns="170224" bIns="19565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dirty="0" smtClean="0">
                <a:cs typeface="B Titr" panose="00000700000000000000" pitchFamily="2" charset="-78"/>
              </a:rPr>
              <a:t>نظارت بر آماده سازی شعب</a:t>
            </a:r>
            <a:endParaRPr lang="en-US" sz="2200" kern="1200" dirty="0">
              <a:cs typeface="B Titr" panose="00000700000000000000" pitchFamily="2" charset="-78"/>
            </a:endParaRPr>
          </a:p>
        </p:txBody>
      </p:sp>
      <p:pic>
        <p:nvPicPr>
          <p:cNvPr id="5122" name="Picture 2" descr="جلسات کاری، معایب، چالش‌ها و راهکارهایی برای بهبود آن‌ها - زومی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257" y="2839218"/>
            <a:ext cx="2995895" cy="22082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8050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3" grpId="0" animBg="1"/>
      <p:bldP spid="16" grpId="0" animBg="1"/>
      <p:bldP spid="2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258" y="237644"/>
            <a:ext cx="7705085" cy="545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dirty="0">
              <a:solidFill>
                <a:prstClr val="black"/>
              </a:solidFill>
              <a:latin typeface="Trebuchet MS" panose="020B0603020202020204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 </a:t>
            </a: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dirty="0">
              <a:solidFill>
                <a:prstClr val="black"/>
              </a:solidFill>
              <a:latin typeface="Trebuchet MS" panose="020B0603020202020204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9109364" y="685799"/>
            <a:ext cx="2284777" cy="940443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وظایف عمومی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94208" y="877856"/>
            <a:ext cx="3513174" cy="559306"/>
          </a:xfrm>
          <a:custGeom>
            <a:avLst/>
            <a:gdLst>
              <a:gd name="connsiteX0" fmla="*/ 0 w 1780172"/>
              <a:gd name="connsiteY0" fmla="*/ 0 h 559306"/>
              <a:gd name="connsiteX1" fmla="*/ 1780172 w 1780172"/>
              <a:gd name="connsiteY1" fmla="*/ 0 h 559306"/>
              <a:gd name="connsiteX2" fmla="*/ 1780172 w 1780172"/>
              <a:gd name="connsiteY2" fmla="*/ 559306 h 559306"/>
              <a:gd name="connsiteX3" fmla="*/ 0 w 1780172"/>
              <a:gd name="connsiteY3" fmla="*/ 559306 h 559306"/>
              <a:gd name="connsiteX4" fmla="*/ 0 w 1780172"/>
              <a:gd name="connsiteY4" fmla="*/ 0 h 5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172" h="559306">
                <a:moveTo>
                  <a:pt x="0" y="0"/>
                </a:moveTo>
                <a:lnTo>
                  <a:pt x="1780172" y="0"/>
                </a:lnTo>
                <a:lnTo>
                  <a:pt x="1780172" y="559306"/>
                </a:lnTo>
                <a:lnTo>
                  <a:pt x="0" y="55930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dirty="0">
                <a:cs typeface="B Titr" panose="00000700000000000000" pitchFamily="2" charset="-78"/>
              </a:rPr>
              <a:t>مطالعه و اشرافیت مجموعه قوانین و مقررات انتخابات دوره جاری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488852" y="3195986"/>
            <a:ext cx="5172712" cy="694019"/>
          </a:xfrm>
          <a:custGeom>
            <a:avLst/>
            <a:gdLst>
              <a:gd name="connsiteX0" fmla="*/ 0 w 3212531"/>
              <a:gd name="connsiteY0" fmla="*/ 0 h 559306"/>
              <a:gd name="connsiteX1" fmla="*/ 3212531 w 3212531"/>
              <a:gd name="connsiteY1" fmla="*/ 0 h 559306"/>
              <a:gd name="connsiteX2" fmla="*/ 3212531 w 3212531"/>
              <a:gd name="connsiteY2" fmla="*/ 559306 h 559306"/>
              <a:gd name="connsiteX3" fmla="*/ 0 w 3212531"/>
              <a:gd name="connsiteY3" fmla="*/ 559306 h 559306"/>
              <a:gd name="connsiteX4" fmla="*/ 0 w 3212531"/>
              <a:gd name="connsiteY4" fmla="*/ 0 h 5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531" h="559306">
                <a:moveTo>
                  <a:pt x="0" y="0"/>
                </a:moveTo>
                <a:lnTo>
                  <a:pt x="3212531" y="0"/>
                </a:lnTo>
                <a:lnTo>
                  <a:pt x="3212531" y="559306"/>
                </a:lnTo>
                <a:lnTo>
                  <a:pt x="0" y="5593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dirty="0">
                <a:cs typeface="B Titr" panose="00000700000000000000" pitchFamily="2" charset="-78"/>
              </a:rPr>
              <a:t>حضور در شهرستان مربوطه یکروز قبل از اخذ رای و شرکت در جلسه هیات شهرستان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038670" y="4252520"/>
            <a:ext cx="4129061" cy="559306"/>
          </a:xfrm>
          <a:custGeom>
            <a:avLst/>
            <a:gdLst>
              <a:gd name="connsiteX0" fmla="*/ 0 w 2019669"/>
              <a:gd name="connsiteY0" fmla="*/ 0 h 559306"/>
              <a:gd name="connsiteX1" fmla="*/ 2019669 w 2019669"/>
              <a:gd name="connsiteY1" fmla="*/ 0 h 559306"/>
              <a:gd name="connsiteX2" fmla="*/ 2019669 w 2019669"/>
              <a:gd name="connsiteY2" fmla="*/ 559306 h 559306"/>
              <a:gd name="connsiteX3" fmla="*/ 0 w 2019669"/>
              <a:gd name="connsiteY3" fmla="*/ 559306 h 559306"/>
              <a:gd name="connsiteX4" fmla="*/ 0 w 2019669"/>
              <a:gd name="connsiteY4" fmla="*/ 0 h 5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669" h="559306">
                <a:moveTo>
                  <a:pt x="0" y="0"/>
                </a:moveTo>
                <a:lnTo>
                  <a:pt x="2019669" y="0"/>
                </a:lnTo>
                <a:lnTo>
                  <a:pt x="2019669" y="559306"/>
                </a:lnTo>
                <a:lnTo>
                  <a:pt x="0" y="5593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dirty="0">
                <a:cs typeface="B Titr" panose="00000700000000000000" pitchFamily="2" charset="-78"/>
              </a:rPr>
              <a:t>تعامل و همکاری لازم با هیات های بازرسی استان و شهرستان در انجام وظایف قانونی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142569" y="5174341"/>
            <a:ext cx="5244163" cy="882965"/>
          </a:xfrm>
          <a:custGeom>
            <a:avLst/>
            <a:gdLst>
              <a:gd name="connsiteX0" fmla="*/ 0 w 2517819"/>
              <a:gd name="connsiteY0" fmla="*/ 0 h 559306"/>
              <a:gd name="connsiteX1" fmla="*/ 2517819 w 2517819"/>
              <a:gd name="connsiteY1" fmla="*/ 0 h 559306"/>
              <a:gd name="connsiteX2" fmla="*/ 2517819 w 2517819"/>
              <a:gd name="connsiteY2" fmla="*/ 559306 h 559306"/>
              <a:gd name="connsiteX3" fmla="*/ 0 w 2517819"/>
              <a:gd name="connsiteY3" fmla="*/ 559306 h 559306"/>
              <a:gd name="connsiteX4" fmla="*/ 0 w 2517819"/>
              <a:gd name="connsiteY4" fmla="*/ 0 h 5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819" h="559306">
                <a:moveTo>
                  <a:pt x="0" y="0"/>
                </a:moveTo>
                <a:lnTo>
                  <a:pt x="2517819" y="0"/>
                </a:lnTo>
                <a:lnTo>
                  <a:pt x="2517819" y="559306"/>
                </a:lnTo>
                <a:lnTo>
                  <a:pt x="0" y="5593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dirty="0">
                <a:cs typeface="B Titr" panose="00000700000000000000" pitchFamily="2" charset="-78"/>
              </a:rPr>
              <a:t>ارتباط مستمر و پویا با بازرسان شعب  و نظارت بر حُسن اجرای تکالیف و وظایف قانونی توسط مجریان و بازرسان وکسب اطمینان از حُسن اجرای قانون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42" y="6187518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804241" y="1975831"/>
            <a:ext cx="4193940" cy="794343"/>
          </a:xfrm>
          <a:custGeom>
            <a:avLst/>
            <a:gdLst>
              <a:gd name="connsiteX0" fmla="*/ 0 w 2924125"/>
              <a:gd name="connsiteY0" fmla="*/ 0 h 559306"/>
              <a:gd name="connsiteX1" fmla="*/ 2924125 w 2924125"/>
              <a:gd name="connsiteY1" fmla="*/ 0 h 559306"/>
              <a:gd name="connsiteX2" fmla="*/ 2924125 w 2924125"/>
              <a:gd name="connsiteY2" fmla="*/ 559306 h 559306"/>
              <a:gd name="connsiteX3" fmla="*/ 0 w 2924125"/>
              <a:gd name="connsiteY3" fmla="*/ 559306 h 559306"/>
              <a:gd name="connsiteX4" fmla="*/ 0 w 2924125"/>
              <a:gd name="connsiteY4" fmla="*/ 0 h 5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125" h="559306">
                <a:moveTo>
                  <a:pt x="0" y="0"/>
                </a:moveTo>
                <a:lnTo>
                  <a:pt x="2924125" y="0"/>
                </a:lnTo>
                <a:lnTo>
                  <a:pt x="2924125" y="559306"/>
                </a:lnTo>
                <a:lnTo>
                  <a:pt x="0" y="5593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dirty="0">
                <a:cs typeface="B Titr" panose="00000700000000000000" pitchFamily="2" charset="-78"/>
              </a:rPr>
              <a:t>اشرافیت به وظایف بازرسان، سربازرسان، هیأت های بازرسی استانی و شهرستانی 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20" y="1998457"/>
            <a:ext cx="1699462" cy="835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69" y="642043"/>
            <a:ext cx="1402555" cy="943051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115068" y="2578706"/>
            <a:ext cx="2279073" cy="2353174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1" y="2951295"/>
            <a:ext cx="1526635" cy="1055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41" y="3962161"/>
            <a:ext cx="2023591" cy="1138270"/>
          </a:xfrm>
          <a:prstGeom prst="rect">
            <a:avLst/>
          </a:prstGeom>
        </p:spPr>
      </p:pic>
      <p:pic>
        <p:nvPicPr>
          <p:cNvPr id="4098" name="Picture 2" descr="برگزاری جلسات روزانه در شرکت‌ های اسکیل آپ | گروه مشاوران کسب و کار غزال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" t="8294" r="9682" b="10005"/>
          <a:stretch/>
        </p:blipFill>
        <p:spPr bwMode="auto">
          <a:xfrm>
            <a:off x="804241" y="5098830"/>
            <a:ext cx="1974508" cy="108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104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258" y="237644"/>
            <a:ext cx="7705085" cy="545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dirty="0">
              <a:solidFill>
                <a:prstClr val="black"/>
              </a:solidFill>
              <a:latin typeface="Trebuchet MS" panose="020B0603020202020204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 </a:t>
            </a: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dirty="0">
              <a:solidFill>
                <a:prstClr val="black"/>
              </a:solidFill>
              <a:latin typeface="Trebuchet MS" panose="020B0603020202020204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9109364" y="685799"/>
            <a:ext cx="2284777" cy="940443"/>
          </a:xfrm>
          <a:prstGeom prst="flowChartDocumen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وظایف عمومی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815881" y="902857"/>
            <a:ext cx="3513174" cy="559306"/>
          </a:xfrm>
          <a:custGeom>
            <a:avLst/>
            <a:gdLst>
              <a:gd name="connsiteX0" fmla="*/ 0 w 1780172"/>
              <a:gd name="connsiteY0" fmla="*/ 0 h 559306"/>
              <a:gd name="connsiteX1" fmla="*/ 1780172 w 1780172"/>
              <a:gd name="connsiteY1" fmla="*/ 0 h 559306"/>
              <a:gd name="connsiteX2" fmla="*/ 1780172 w 1780172"/>
              <a:gd name="connsiteY2" fmla="*/ 559306 h 559306"/>
              <a:gd name="connsiteX3" fmla="*/ 0 w 1780172"/>
              <a:gd name="connsiteY3" fmla="*/ 559306 h 559306"/>
              <a:gd name="connsiteX4" fmla="*/ 0 w 1780172"/>
              <a:gd name="connsiteY4" fmla="*/ 0 h 5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172" h="559306">
                <a:moveTo>
                  <a:pt x="0" y="0"/>
                </a:moveTo>
                <a:lnTo>
                  <a:pt x="1780172" y="0"/>
                </a:lnTo>
                <a:lnTo>
                  <a:pt x="1780172" y="559306"/>
                </a:lnTo>
                <a:lnTo>
                  <a:pt x="0" y="55930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dirty="0" smtClean="0">
                <a:cs typeface="B Titr" panose="00000700000000000000" pitchFamily="2" charset="-78"/>
              </a:rPr>
              <a:t>سرکشی به موقع شعب تحت نظارت و بررسی و </a:t>
            </a:r>
            <a:r>
              <a:rPr lang="fa-IR" dirty="0">
                <a:cs typeface="B Titr" panose="00000700000000000000" pitchFamily="2" charset="-78"/>
              </a:rPr>
              <a:t>رسیدگی به گزارشات و تخلفات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631159" y="3188557"/>
            <a:ext cx="5318184" cy="1466753"/>
          </a:xfrm>
          <a:custGeom>
            <a:avLst/>
            <a:gdLst>
              <a:gd name="connsiteX0" fmla="*/ 0 w 3212531"/>
              <a:gd name="connsiteY0" fmla="*/ 0 h 559306"/>
              <a:gd name="connsiteX1" fmla="*/ 3212531 w 3212531"/>
              <a:gd name="connsiteY1" fmla="*/ 0 h 559306"/>
              <a:gd name="connsiteX2" fmla="*/ 3212531 w 3212531"/>
              <a:gd name="connsiteY2" fmla="*/ 559306 h 559306"/>
              <a:gd name="connsiteX3" fmla="*/ 0 w 3212531"/>
              <a:gd name="connsiteY3" fmla="*/ 559306 h 559306"/>
              <a:gd name="connsiteX4" fmla="*/ 0 w 3212531"/>
              <a:gd name="connsiteY4" fmla="*/ 0 h 5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531" h="559306">
                <a:moveTo>
                  <a:pt x="0" y="0"/>
                </a:moveTo>
                <a:lnTo>
                  <a:pt x="3212531" y="0"/>
                </a:lnTo>
                <a:lnTo>
                  <a:pt x="3212531" y="559306"/>
                </a:lnTo>
                <a:lnTo>
                  <a:pt x="0" y="5593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rtl="1"/>
            <a:r>
              <a:rPr lang="fa-IR" dirty="0">
                <a:cs typeface="B Titr" panose="00000700000000000000" pitchFamily="2" charset="-78"/>
              </a:rPr>
              <a:t>در موارد خاص حسب اعلام هیات مرکزی بازرسی، هیات های بازرسی استان یا شهرستان، بازرس ویژه موظف است به شعب اعلامی خارج از قلمرو ماموریتی خود سرکشی نموده و گزارش لازم را در اسرع وقت برای هیات بازرسی مرکزی ارسال نماید.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938011" y="4964538"/>
            <a:ext cx="4129061" cy="869030"/>
          </a:xfrm>
          <a:custGeom>
            <a:avLst/>
            <a:gdLst>
              <a:gd name="connsiteX0" fmla="*/ 0 w 2019669"/>
              <a:gd name="connsiteY0" fmla="*/ 0 h 559306"/>
              <a:gd name="connsiteX1" fmla="*/ 2019669 w 2019669"/>
              <a:gd name="connsiteY1" fmla="*/ 0 h 559306"/>
              <a:gd name="connsiteX2" fmla="*/ 2019669 w 2019669"/>
              <a:gd name="connsiteY2" fmla="*/ 559306 h 559306"/>
              <a:gd name="connsiteX3" fmla="*/ 0 w 2019669"/>
              <a:gd name="connsiteY3" fmla="*/ 559306 h 559306"/>
              <a:gd name="connsiteX4" fmla="*/ 0 w 2019669"/>
              <a:gd name="connsiteY4" fmla="*/ 0 h 5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669" h="559306">
                <a:moveTo>
                  <a:pt x="0" y="0"/>
                </a:moveTo>
                <a:lnTo>
                  <a:pt x="2019669" y="0"/>
                </a:lnTo>
                <a:lnTo>
                  <a:pt x="2019669" y="559306"/>
                </a:lnTo>
                <a:lnTo>
                  <a:pt x="0" y="5593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just" rtl="1"/>
            <a:r>
              <a:rPr lang="fa-IR" dirty="0">
                <a:cs typeface="B Titr" panose="00000700000000000000" pitchFamily="2" charset="-78"/>
              </a:rPr>
              <a:t>کسب اطمینان از تنظیم دقیق صورتجلسات تجمیع آراء در فرمانداری  و ورود اطلاعات در سامانه جامع انتخابات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42" y="6187518"/>
            <a:ext cx="785779" cy="51468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607240" y="2021091"/>
            <a:ext cx="5985164" cy="897987"/>
          </a:xfrm>
          <a:custGeom>
            <a:avLst/>
            <a:gdLst>
              <a:gd name="connsiteX0" fmla="*/ 0 w 2924125"/>
              <a:gd name="connsiteY0" fmla="*/ 0 h 559306"/>
              <a:gd name="connsiteX1" fmla="*/ 2924125 w 2924125"/>
              <a:gd name="connsiteY1" fmla="*/ 0 h 559306"/>
              <a:gd name="connsiteX2" fmla="*/ 2924125 w 2924125"/>
              <a:gd name="connsiteY2" fmla="*/ 559306 h 559306"/>
              <a:gd name="connsiteX3" fmla="*/ 0 w 2924125"/>
              <a:gd name="connsiteY3" fmla="*/ 559306 h 559306"/>
              <a:gd name="connsiteX4" fmla="*/ 0 w 2924125"/>
              <a:gd name="connsiteY4" fmla="*/ 0 h 5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125" h="559306">
                <a:moveTo>
                  <a:pt x="0" y="0"/>
                </a:moveTo>
                <a:lnTo>
                  <a:pt x="2924125" y="0"/>
                </a:lnTo>
                <a:lnTo>
                  <a:pt x="2924125" y="559306"/>
                </a:lnTo>
                <a:lnTo>
                  <a:pt x="0" y="5593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dirty="0">
                <a:cs typeface="B Titr" panose="00000700000000000000" pitchFamily="2" charset="-78"/>
              </a:rPr>
              <a:t>مراجعه حضوری در اسرع وقت به شعب حسب گزارشات واصله و رسیدگی به تخلفات و پیگیری تا رفع موضوع و انعکاس نتیجه به هیاتهای بازرسی انتخابات کشور ، استان و شهرستان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12" y="2052577"/>
            <a:ext cx="1205059" cy="835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24" y="672148"/>
            <a:ext cx="1698165" cy="1020724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115068" y="2578706"/>
            <a:ext cx="2279073" cy="2353174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4" y="3228306"/>
            <a:ext cx="2049557" cy="1427004"/>
          </a:xfrm>
          <a:prstGeom prst="rect">
            <a:avLst/>
          </a:prstGeom>
        </p:spPr>
      </p:pic>
      <p:sp>
        <p:nvSpPr>
          <p:cNvPr id="7" name="AutoShape 2" descr="عکس / شمارش آرا به سبک جمهوری اسلام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r="8800" b="26795"/>
          <a:stretch/>
        </p:blipFill>
        <p:spPr>
          <a:xfrm>
            <a:off x="5336465" y="4878561"/>
            <a:ext cx="2511878" cy="14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104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1704</TotalTime>
  <Words>1119</Words>
  <Application>Microsoft Office PowerPoint</Application>
  <PresentationFormat>Widescreen</PresentationFormat>
  <Paragraphs>184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B Baran</vt:lpstr>
      <vt:lpstr>B Nazanin</vt:lpstr>
      <vt:lpstr>B Titr</vt:lpstr>
      <vt:lpstr>B Traffic</vt:lpstr>
      <vt:lpstr>Calibri</vt:lpstr>
      <vt:lpstr>Corbel</vt:lpstr>
      <vt:lpstr>Tahoma</vt:lpstr>
      <vt:lpstr>Trebuchet MS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zohre chatr abnoos</cp:lastModifiedBy>
  <cp:revision>251</cp:revision>
  <dcterms:created xsi:type="dcterms:W3CDTF">2017-11-10T15:11:25Z</dcterms:created>
  <dcterms:modified xsi:type="dcterms:W3CDTF">2021-06-15T08:28:14Z</dcterms:modified>
</cp:coreProperties>
</file>