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7" r:id="rId9"/>
    <p:sldId id="276" r:id="rId10"/>
    <p:sldId id="278" r:id="rId11"/>
    <p:sldId id="280" r:id="rId12"/>
    <p:sldId id="279" r:id="rId13"/>
    <p:sldId id="281" r:id="rId14"/>
    <p:sldId id="282" r:id="rId15"/>
    <p:sldId id="284" r:id="rId16"/>
    <p:sldId id="285" r:id="rId17"/>
    <p:sldId id="283" r:id="rId18"/>
    <p:sldId id="286" r:id="rId19"/>
    <p:sldId id="287" r:id="rId20"/>
    <p:sldId id="289" r:id="rId21"/>
    <p:sldId id="291" r:id="rId22"/>
    <p:sldId id="296" r:id="rId23"/>
    <p:sldId id="292" r:id="rId24"/>
    <p:sldId id="293" r:id="rId25"/>
    <p:sldId id="297" r:id="rId26"/>
    <p:sldId id="298" r:id="rId27"/>
    <p:sldId id="294" r:id="rId28"/>
    <p:sldId id="299" r:id="rId29"/>
    <p:sldId id="300" r:id="rId30"/>
    <p:sldId id="269" r:id="rId31"/>
    <p:sldId id="301" r:id="rId32"/>
    <p:sldId id="302" r:id="rId33"/>
    <p:sldId id="303" r:id="rId34"/>
    <p:sldId id="304" r:id="rId35"/>
    <p:sldId id="262" r:id="rId36"/>
    <p:sldId id="305" r:id="rId37"/>
    <p:sldId id="306" r:id="rId38"/>
    <p:sldId id="307" r:id="rId39"/>
    <p:sldId id="308" r:id="rId40"/>
    <p:sldId id="263" r:id="rId41"/>
    <p:sldId id="309" r:id="rId42"/>
    <p:sldId id="310" r:id="rId43"/>
    <p:sldId id="311" r:id="rId44"/>
    <p:sldId id="312" r:id="rId45"/>
    <p:sldId id="313" r:id="rId46"/>
    <p:sldId id="31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0E1"/>
    <a:srgbClr val="886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C32-87FA-43CA-ABE6-C54BDBD10FC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F293-AFAE-4581-84E0-3BF67B53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C32-87FA-43CA-ABE6-C54BDBD10FC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F293-AFAE-4581-84E0-3BF67B53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C32-87FA-43CA-ABE6-C54BDBD10FC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F293-AFAE-4581-84E0-3BF67B53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C32-87FA-43CA-ABE6-C54BDBD10FC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F293-AFAE-4581-84E0-3BF67B53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C32-87FA-43CA-ABE6-C54BDBD10FC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F293-AFAE-4581-84E0-3BF67B53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C32-87FA-43CA-ABE6-C54BDBD10FC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F293-AFAE-4581-84E0-3BF67B53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C32-87FA-43CA-ABE6-C54BDBD10FC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F293-AFAE-4581-84E0-3BF67B53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C32-87FA-43CA-ABE6-C54BDBD10FC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F293-AFAE-4581-84E0-3BF67B53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C32-87FA-43CA-ABE6-C54BDBD10FC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F293-AFAE-4581-84E0-3BF67B53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C32-87FA-43CA-ABE6-C54BDBD10FC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F293-AFAE-4581-84E0-3BF67B53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6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BC32-87FA-43CA-ABE6-C54BDBD10FC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F293-AFAE-4581-84E0-3BF67B53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138000" b="-1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9BC32-87FA-43CA-ABE6-C54BDBD10FC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CF293-AFAE-4581-84E0-3BF67B53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6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bazresi.moi.i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1061" y="5332227"/>
            <a:ext cx="9144000" cy="1082750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cs typeface="B Nazanin" panose="00000400000000000000" pitchFamily="2" charset="-78"/>
              </a:rPr>
              <a:t>هیأت مرکزی بازرسی انتخابات وزارت </a:t>
            </a:r>
            <a:r>
              <a:rPr lang="fa-IR" sz="3600" b="1" dirty="0">
                <a:cs typeface="B Nazanin" panose="00000400000000000000" pitchFamily="2" charset="-78"/>
              </a:rPr>
              <a:t>کشور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47" y="771167"/>
            <a:ext cx="5193629" cy="380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3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654" y="1039906"/>
            <a:ext cx="7339342" cy="5159188"/>
          </a:xfrm>
        </p:spPr>
        <p:txBody>
          <a:bodyPr>
            <a:normAutofit fontScale="90000"/>
          </a:bodyPr>
          <a:lstStyle/>
          <a:p>
            <a:pPr algn="just" rtl="1"/>
            <a:r>
              <a:rPr lang="fa-IR" b="1" dirty="0">
                <a:cs typeface="B Nazanin" panose="00000400000000000000" pitchFamily="2" charset="-78"/>
              </a:rPr>
              <a:t>ورود به سامانه بازرسی انتخابات </a:t>
            </a:r>
            <a:r>
              <a:rPr lang="fa-IR" b="1" dirty="0" smtClean="0">
                <a:cs typeface="B Nazanin" panose="00000400000000000000" pitchFamily="2" charset="-78"/>
              </a:rPr>
              <a:t>کشور</a:t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b="1" dirty="0">
                <a:cs typeface="B Nazanin" panose="00000400000000000000" pitchFamily="2" charset="-78"/>
              </a:rPr>
              <a:t/>
            </a:r>
            <a:br>
              <a:rPr lang="fa-IR" b="1" dirty="0">
                <a:cs typeface="B Nazanin" panose="00000400000000000000" pitchFamily="2" charset="-78"/>
              </a:rPr>
            </a:b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  <a:hlinkClick r:id="rId2"/>
              </a:rPr>
              <a:t>http://ebazresi.moi.ir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sz="60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نکته مهم: لازم است صفحه کیبورد کاربران در فرم ورود انگلیسی باشد و اعداد و حروف حتما به صورت لاتین وارد شود.</a:t>
            </a:r>
            <a:r>
              <a:rPr lang="en-US" dirty="0"/>
              <a:t/>
            </a:r>
            <a:br>
              <a:rPr lang="en-US" dirty="0"/>
            </a:b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sz="6000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1" y="241004"/>
            <a:ext cx="3292849" cy="6379535"/>
          </a:xfrm>
        </p:spPr>
      </p:pic>
      <p:sp>
        <p:nvSpPr>
          <p:cNvPr id="5" name="Arrow: Right 16">
            <a:extLst>
              <a:ext uri="{FF2B5EF4-FFF2-40B4-BE49-F238E27FC236}">
                <a16:creationId xmlns:a16="http://schemas.microsoft.com/office/drawing/2014/main" id="{67579667-6627-4BDB-968D-8608768CB129}"/>
              </a:ext>
            </a:extLst>
          </p:cNvPr>
          <p:cNvSpPr/>
          <p:nvPr/>
        </p:nvSpPr>
        <p:spPr>
          <a:xfrm rot="17418989">
            <a:off x="2335360" y="5328052"/>
            <a:ext cx="582798" cy="457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1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735501"/>
            <a:ext cx="10515600" cy="1325563"/>
          </a:xfrm>
        </p:spPr>
        <p:txBody>
          <a:bodyPr/>
          <a:lstStyle/>
          <a:p>
            <a:r>
              <a:rPr lang="fa-IR" b="1" dirty="0">
                <a:cs typeface="B Nazanin" panose="00000400000000000000" pitchFamily="2" charset="-78"/>
              </a:rPr>
              <a:t>	</a:t>
            </a:r>
            <a:r>
              <a:rPr lang="fa-IR" b="1" dirty="0" smtClean="0">
                <a:cs typeface="B Nazanin" panose="00000400000000000000" pitchFamily="2" charset="-78"/>
              </a:rPr>
              <a:t>				انتخاب نوع فاکتور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69826" y="0"/>
            <a:ext cx="15644908" cy="6473837"/>
          </a:xfrm>
        </p:spPr>
        <p:txBody>
          <a:bodyPr/>
          <a:lstStyle/>
          <a:p>
            <a:r>
              <a:rPr lang="fa-IR" dirty="0" smtClean="0"/>
              <a:t>انتخاب تئع فاکتور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61365"/>
            <a:ext cx="3398520" cy="64738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5117" y="3305650"/>
            <a:ext cx="3218926" cy="13337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6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150" y="2662480"/>
            <a:ext cx="10515600" cy="1325563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ثبت گزارش </a:t>
            </a:r>
            <a:r>
              <a:rPr lang="fa-IR" b="1" u="sng" dirty="0" smtClean="0">
                <a:cs typeface="B Nazanin" panose="00000400000000000000" pitchFamily="2" charset="-78"/>
              </a:rPr>
              <a:t>بازرسی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546569"/>
            <a:ext cx="2965450" cy="579175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79768" y="1767846"/>
            <a:ext cx="1008445" cy="389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0" y="284162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ثبت  گزارش بازرسی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7" y="144780"/>
            <a:ext cx="3224553" cy="64649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85010" y="5547360"/>
            <a:ext cx="594360" cy="3314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811" y="2790987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جزئیات گزارشات بازرسی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4" y="555300"/>
            <a:ext cx="2890335" cy="579693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07307" y="3295727"/>
            <a:ext cx="2202685" cy="14364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33268" y="2884640"/>
            <a:ext cx="245110" cy="245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811" y="2790987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مراحل ویرایش گزارشات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3" y="570798"/>
            <a:ext cx="2890335" cy="579693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650929" y="2557220"/>
            <a:ext cx="201478" cy="309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7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132" y="2514224"/>
            <a:ext cx="10515600" cy="1325563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تغییر وضعیت گزارش ثبت شده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0" y="575014"/>
            <a:ext cx="2970509" cy="58964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1904" y="4755137"/>
            <a:ext cx="662721" cy="6627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187" y="2581382"/>
            <a:ext cx="10515600" cy="1325563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جستجو گزارشات آرشیو شده 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4" y="432176"/>
            <a:ext cx="3035704" cy="60639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7388" y="1659500"/>
            <a:ext cx="2404488" cy="6690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986" y="2754550"/>
            <a:ext cx="10515600" cy="1325563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جزئیات گزارش های آرشیو شده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2" y="431782"/>
            <a:ext cx="2989209" cy="59711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37071" y="2538139"/>
            <a:ext cx="404392" cy="4043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7536" y="3124860"/>
            <a:ext cx="2612153" cy="927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88" y="2756610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ایجاد گزارش </a:t>
            </a:r>
            <a:r>
              <a:rPr lang="fa-IR" b="1" dirty="0">
                <a:cs typeface="B Nazanin" panose="00000400000000000000" pitchFamily="2" charset="-78"/>
              </a:rPr>
              <a:t>سربازرس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477392"/>
            <a:ext cx="2999512" cy="5884001"/>
          </a:xfrm>
        </p:spPr>
      </p:pic>
      <p:sp>
        <p:nvSpPr>
          <p:cNvPr id="5" name="Oval 4"/>
          <p:cNvSpPr/>
          <p:nvPr/>
        </p:nvSpPr>
        <p:spPr>
          <a:xfrm>
            <a:off x="914400" y="1582202"/>
            <a:ext cx="1105163" cy="6537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365" y="2386667"/>
            <a:ext cx="10515600" cy="1325563"/>
          </a:xfrm>
        </p:spPr>
        <p:txBody>
          <a:bodyPr/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کد دستوری اتصال به</a:t>
            </a:r>
            <a:r>
              <a:rPr lang="en-US" b="1" dirty="0" smtClean="0">
                <a:cs typeface="B Nazanin" panose="00000400000000000000" pitchFamily="2" charset="-78"/>
              </a:rPr>
              <a:t> APN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D46AC71-F0BB-42B0-BF48-067231773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2" y="140261"/>
            <a:ext cx="3635189" cy="646788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34C7FC0-677F-43A7-959B-E29257C552F3}"/>
              </a:ext>
            </a:extLst>
          </p:cNvPr>
          <p:cNvSpPr/>
          <p:nvPr/>
        </p:nvSpPr>
        <p:spPr>
          <a:xfrm>
            <a:off x="1575896" y="496677"/>
            <a:ext cx="2115403" cy="887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058" y="2891703"/>
            <a:ext cx="10515600" cy="1325563"/>
          </a:xfrm>
        </p:spPr>
        <p:txBody>
          <a:bodyPr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گزارش </a:t>
            </a:r>
            <a:r>
              <a:rPr lang="fa-IR" b="1" dirty="0" smtClean="0">
                <a:cs typeface="B Nazanin" panose="00000400000000000000" pitchFamily="2" charset="-78"/>
              </a:rPr>
              <a:t>سربازرس</a:t>
            </a:r>
            <a:r>
              <a:rPr lang="en-US" b="1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ثبت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6" y="611853"/>
            <a:ext cx="2926374" cy="588526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94092" y="2542732"/>
            <a:ext cx="1439186" cy="6003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33522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مشاهده جزئیات گزارش </a:t>
            </a:r>
            <a:r>
              <a:rPr lang="fa-IR" b="1" dirty="0">
                <a:cs typeface="B Nazanin" panose="00000400000000000000" pitchFamily="2" charset="-78"/>
              </a:rPr>
              <a:t>سربازرس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5" y="551959"/>
            <a:ext cx="2867129" cy="568869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00589" y="2809479"/>
            <a:ext cx="1439186" cy="6003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23" y="2978515"/>
            <a:ext cx="10515600" cy="1325563"/>
          </a:xfrm>
        </p:spPr>
        <p:txBody>
          <a:bodyPr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شعب </a:t>
            </a:r>
            <a:r>
              <a:rPr lang="fa-IR" b="1" dirty="0" smtClean="0">
                <a:cs typeface="B Nazanin" panose="00000400000000000000" pitchFamily="2" charset="-78"/>
              </a:rPr>
              <a:t>سربازرس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5" y="860471"/>
            <a:ext cx="2835517" cy="55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5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23" y="297851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مراحل ویرایش شعب سربازرس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5" y="860471"/>
            <a:ext cx="2835517" cy="55616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14485" y="3723115"/>
            <a:ext cx="405516" cy="4055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20001" y="3439160"/>
            <a:ext cx="5135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0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355" y="2788477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ثبت وضعیت </a:t>
            </a:r>
            <a:r>
              <a:rPr lang="fa-IR" b="1" dirty="0">
                <a:cs typeface="B Nazanin" panose="00000400000000000000" pitchFamily="2" charset="-78"/>
              </a:rPr>
              <a:t>آماده سازی شعب 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56" y="455536"/>
            <a:ext cx="3050523" cy="599144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391355" y="4051410"/>
            <a:ext cx="548640" cy="2941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00" y="2495653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وضعیت آماده </a:t>
            </a:r>
            <a:r>
              <a:rPr lang="fa-IR" b="1" dirty="0">
                <a:cs typeface="B Nazanin" panose="00000400000000000000" pitchFamily="2" charset="-78"/>
              </a:rPr>
              <a:t>سازی شعب 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" y="447040"/>
            <a:ext cx="3164077" cy="6242122"/>
          </a:xfrm>
        </p:spPr>
      </p:pic>
    </p:spTree>
    <p:extLst>
      <p:ext uri="{BB962C8B-B14F-4D97-AF65-F5344CB8AC3E}">
        <p14:creationId xmlns:p14="http://schemas.microsoft.com/office/powerpoint/2010/main" val="9298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00" y="2495653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ویرایش وضعیت آماده </a:t>
            </a:r>
            <a:r>
              <a:rPr lang="fa-IR" b="1" dirty="0">
                <a:cs typeface="B Nazanin" panose="00000400000000000000" pitchFamily="2" charset="-78"/>
              </a:rPr>
              <a:t>سازی شعب 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" y="447040"/>
            <a:ext cx="3164077" cy="6242122"/>
          </a:xfrm>
        </p:spPr>
      </p:pic>
      <p:cxnSp>
        <p:nvCxnSpPr>
          <p:cNvPr id="11" name="Straight Connector 10"/>
          <p:cNvCxnSpPr/>
          <p:nvPr/>
        </p:nvCxnSpPr>
        <p:spPr>
          <a:xfrm>
            <a:off x="2019088" y="3158435"/>
            <a:ext cx="21468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19087" y="4117671"/>
            <a:ext cx="21468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908211" y="4599525"/>
            <a:ext cx="373712" cy="37371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4492872">
            <a:off x="1237260" y="4255399"/>
            <a:ext cx="520811" cy="147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4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80" y="2985062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اصلاح نقص شعبه 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25" y="502057"/>
            <a:ext cx="3337515" cy="59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360" y="27457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cs typeface="B Nazanin" panose="00000400000000000000" pitchFamily="2" charset="-78"/>
              </a:rPr>
              <a:t>گزارش سر بازرس برای کاربر هیئت شهرستان 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8" y="460411"/>
            <a:ext cx="3037936" cy="6177755"/>
          </a:xfrm>
        </p:spPr>
      </p:pic>
      <p:cxnSp>
        <p:nvCxnSpPr>
          <p:cNvPr id="7" name="Straight Connector 6"/>
          <p:cNvCxnSpPr/>
          <p:nvPr/>
        </p:nvCxnSpPr>
        <p:spPr>
          <a:xfrm>
            <a:off x="2005584" y="3484592"/>
            <a:ext cx="3169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 rot="17935323">
            <a:off x="1147447" y="2981804"/>
            <a:ext cx="252984" cy="362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80792" y="2637536"/>
            <a:ext cx="216408" cy="216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360" y="27457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cs typeface="B Nazanin" panose="00000400000000000000" pitchFamily="2" charset="-78"/>
              </a:rPr>
              <a:t>گزارش سر بازرس برای کاربر هیئت شهرستان 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2" y="442190"/>
            <a:ext cx="3113678" cy="612129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126161" y="4022535"/>
            <a:ext cx="2858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 rot="17935323">
            <a:off x="1387225" y="3519880"/>
            <a:ext cx="252984" cy="3628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827" y="2529701"/>
            <a:ext cx="10515600" cy="1325563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فعالسازی سرویس اینترنت وزارت کشور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4AF6F-A4BB-4129-979C-5A891D10D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1" y="544342"/>
            <a:ext cx="3117047" cy="5545981"/>
          </a:xfrm>
          <a:prstGeom prst="rect">
            <a:avLst/>
          </a:prstGeom>
        </p:spPr>
      </p:pic>
      <p:sp>
        <p:nvSpPr>
          <p:cNvPr id="5" name="Arrow: Right 14">
            <a:extLst>
              <a:ext uri="{FF2B5EF4-FFF2-40B4-BE49-F238E27FC236}">
                <a16:creationId xmlns:a16="http://schemas.microsoft.com/office/drawing/2014/main" id="{584CCEEA-BF0D-471C-9B66-447DD3E936CC}"/>
              </a:ext>
            </a:extLst>
          </p:cNvPr>
          <p:cNvSpPr/>
          <p:nvPr/>
        </p:nvSpPr>
        <p:spPr>
          <a:xfrm>
            <a:off x="1027362" y="2248748"/>
            <a:ext cx="694202" cy="148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15">
            <a:extLst>
              <a:ext uri="{FF2B5EF4-FFF2-40B4-BE49-F238E27FC236}">
                <a16:creationId xmlns:a16="http://schemas.microsoft.com/office/drawing/2014/main" id="{3F7FE132-B545-4226-A77F-2AA21C412956}"/>
              </a:ext>
            </a:extLst>
          </p:cNvPr>
          <p:cNvSpPr/>
          <p:nvPr/>
        </p:nvSpPr>
        <p:spPr>
          <a:xfrm rot="8336946" flipV="1">
            <a:off x="750789" y="3204877"/>
            <a:ext cx="692527" cy="599075"/>
          </a:xfrm>
          <a:prstGeom prst="rightArrow">
            <a:avLst>
              <a:gd name="adj1" fmla="val 50000"/>
              <a:gd name="adj2" fmla="val 53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16">
            <a:extLst>
              <a:ext uri="{FF2B5EF4-FFF2-40B4-BE49-F238E27FC236}">
                <a16:creationId xmlns:a16="http://schemas.microsoft.com/office/drawing/2014/main" id="{DFE1DEF9-838F-471A-8FB8-1636BC1A720C}"/>
              </a:ext>
            </a:extLst>
          </p:cNvPr>
          <p:cNvSpPr/>
          <p:nvPr/>
        </p:nvSpPr>
        <p:spPr>
          <a:xfrm rot="19353330" flipV="1">
            <a:off x="2533301" y="1037106"/>
            <a:ext cx="692527" cy="336472"/>
          </a:xfrm>
          <a:prstGeom prst="rightArrow">
            <a:avLst>
              <a:gd name="adj1" fmla="val 24749"/>
              <a:gd name="adj2" fmla="val 53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76B9-21F9-4E69-97C9-AFAD2E1D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0" y="23834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گزارش بازرسی برای کاربر </a:t>
            </a:r>
            <a:r>
              <a:rPr lang="fa-IR" b="1" dirty="0">
                <a:cs typeface="B Nazanin" panose="00000400000000000000" pitchFamily="2" charset="-78"/>
              </a:rPr>
              <a:t>هیئت استان 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DC4C27-6363-4EC7-B41D-F120F8BB8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4" y="498899"/>
            <a:ext cx="3039316" cy="604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76B9-21F9-4E69-97C9-AFAD2E1D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40" y="2902743"/>
            <a:ext cx="10515600" cy="1325563"/>
          </a:xfrm>
        </p:spPr>
        <p:txBody>
          <a:bodyPr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 آرشیو گزارشات برای کاربر هیئت </a:t>
            </a:r>
            <a:r>
              <a:rPr lang="fa-IR" b="1" dirty="0" smtClean="0">
                <a:cs typeface="B Nazanin" panose="00000400000000000000" pitchFamily="2" charset="-78"/>
              </a:rPr>
              <a:t>استان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AA1FE1-6922-47CA-9444-30573E864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" y="227965"/>
            <a:ext cx="3200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76B9-21F9-4E69-97C9-AFAD2E1D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976879"/>
            <a:ext cx="10515600" cy="1157289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 smtClean="0">
                <a:cs typeface="B Nazanin" panose="00000400000000000000" pitchFamily="2" charset="-78"/>
              </a:rPr>
              <a:t>وضعیت آماده سازی شعب برای کاربر </a:t>
            </a:r>
            <a:r>
              <a:rPr lang="fa-IR" sz="3600" b="1" dirty="0">
                <a:cs typeface="B Nazanin" panose="00000400000000000000" pitchFamily="2" charset="-78"/>
              </a:rPr>
              <a:t>هیئت استان </a:t>
            </a:r>
            <a:endParaRPr lang="en-US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7AAA8A-8CF5-429F-858E-967D89BFC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0783"/>
            <a:ext cx="3346106" cy="6029820"/>
          </a:xfrm>
        </p:spPr>
      </p:pic>
    </p:spTree>
    <p:extLst>
      <p:ext uri="{BB962C8B-B14F-4D97-AF65-F5344CB8AC3E}">
        <p14:creationId xmlns:p14="http://schemas.microsoft.com/office/powerpoint/2010/main" val="27532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76B9-21F9-4E69-97C9-AFAD2E1D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080" y="2840909"/>
            <a:ext cx="10515600" cy="1325563"/>
          </a:xfrm>
        </p:spPr>
        <p:txBody>
          <a:bodyPr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تخلف تبلیغات برای کاربر هیئت استان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B54F34-A85F-4CB8-8F49-7ADFE38F1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7" y="546766"/>
            <a:ext cx="2940143" cy="591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76B9-21F9-4E69-97C9-AFAD2E1D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160" y="2908744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گزارش سربازرس برای </a:t>
            </a:r>
            <a:r>
              <a:rPr lang="fa-IR" b="1" dirty="0">
                <a:cs typeface="B Nazanin" panose="00000400000000000000" pitchFamily="2" charset="-78"/>
              </a:rPr>
              <a:t>کاربر هیئت استان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2DD2BA-9719-46F4-A6C5-69F79A6CE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2865"/>
            <a:ext cx="3032760" cy="59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70" y="2630628"/>
            <a:ext cx="10515600" cy="1701800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تخلف </a:t>
            </a:r>
            <a:r>
              <a:rPr lang="fa-IR" b="1" dirty="0">
                <a:cs typeface="B Nazanin" panose="00000400000000000000" pitchFamily="2" charset="-78"/>
              </a:rPr>
              <a:t>تبلیغات </a:t>
            </a:r>
            <a:r>
              <a:rPr lang="fa-IR" b="1" dirty="0" smtClean="0">
                <a:cs typeface="B Nazanin" panose="00000400000000000000" pitchFamily="2" charset="-78"/>
              </a:rPr>
              <a:t>برای کاربر </a:t>
            </a:r>
            <a:r>
              <a:rPr lang="fa-IR" b="1" dirty="0">
                <a:cs typeface="B Nazanin" panose="00000400000000000000" pitchFamily="2" charset="-78"/>
              </a:rPr>
              <a:t>بازرس </a:t>
            </a:r>
            <a:r>
              <a:rPr lang="fa-IR" b="1" dirty="0" smtClean="0">
                <a:cs typeface="B Nazanin" panose="00000400000000000000" pitchFamily="2" charset="-78"/>
              </a:rPr>
              <a:t>ویژه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2" y="557494"/>
            <a:ext cx="2965217" cy="58480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37640" y="1817744"/>
            <a:ext cx="887056" cy="4174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423757" y="3081814"/>
            <a:ext cx="2823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23756" y="4184772"/>
            <a:ext cx="2823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80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899" y="3291205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>
                <a:cs typeface="B Nazanin" panose="00000400000000000000" pitchFamily="2" charset="-78"/>
              </a:rPr>
              <a:t>ثبت تخلف تبلیغات توسط بازرس ویژه</a:t>
            </a:r>
            <a:r>
              <a:rPr lang="fa-IR" b="1" dirty="0">
                <a:effectLst/>
                <a:cs typeface="B Nazanin" panose="00000400000000000000" pitchFamily="2" charset="-78"/>
              </a:rPr>
              <a:t/>
            </a:r>
            <a:br>
              <a:rPr lang="fa-IR" b="1" dirty="0">
                <a:effectLst/>
                <a:cs typeface="B Nazanin" panose="00000400000000000000" pitchFamily="2" charset="-78"/>
              </a:rPr>
            </a:br>
            <a:r>
              <a:rPr lang="fa-IR" b="1" dirty="0">
                <a:cs typeface="B Nazanin" panose="00000400000000000000" pitchFamily="2" charset="-78"/>
              </a:rPr>
              <a:t/>
            </a:r>
            <a:br>
              <a:rPr lang="fa-IR" b="1" dirty="0">
                <a:cs typeface="B Nazanin" panose="00000400000000000000" pitchFamily="2" charset="-78"/>
              </a:rPr>
            </a:b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745468"/>
            <a:ext cx="3088640" cy="589977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903932">
            <a:off x="2331646" y="5240469"/>
            <a:ext cx="345141" cy="398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87427" y="3366294"/>
            <a:ext cx="780004" cy="3979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1696920" y="2071031"/>
            <a:ext cx="336351" cy="478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0" y="3032125"/>
            <a:ext cx="10515600" cy="1325563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cs typeface="B Nazanin" panose="00000400000000000000" pitchFamily="2" charset="-78"/>
              </a:rPr>
              <a:t>انتخاب داوطلب متخلف جهت ثبت </a:t>
            </a:r>
            <a:r>
              <a:rPr lang="fa-IR" sz="3600" b="1" dirty="0">
                <a:cs typeface="B Nazanin" panose="00000400000000000000" pitchFamily="2" charset="-78"/>
              </a:rPr>
              <a:t>تخلف </a:t>
            </a:r>
            <a:r>
              <a:rPr lang="fa-IR" sz="3600" b="1" dirty="0" smtClean="0">
                <a:cs typeface="B Nazanin" panose="00000400000000000000" pitchFamily="2" charset="-78"/>
              </a:rPr>
              <a:t>تبلیغات</a:t>
            </a:r>
            <a:r>
              <a:rPr lang="fa-IR" sz="3600" b="1" dirty="0">
                <a:cs typeface="B Nazanin" panose="00000400000000000000" pitchFamily="2" charset="-78"/>
              </a:rPr>
              <a:t/>
            </a:r>
            <a:br>
              <a:rPr lang="fa-IR" sz="3600" b="1" dirty="0">
                <a:cs typeface="B Nazanin" panose="00000400000000000000" pitchFamily="2" charset="-78"/>
              </a:rPr>
            </a:br>
            <a:r>
              <a:rPr lang="fa-IR" sz="3600" b="1" dirty="0">
                <a:cs typeface="B Nazanin" panose="00000400000000000000" pitchFamily="2" charset="-78"/>
              </a:rPr>
              <a:t/>
            </a:r>
            <a:br>
              <a:rPr lang="fa-IR" sz="3600" b="1" dirty="0">
                <a:cs typeface="B Nazanin" panose="00000400000000000000" pitchFamily="2" charset="-78"/>
              </a:rPr>
            </a:br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89" y="504778"/>
            <a:ext cx="3092776" cy="616669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418976" y="1830341"/>
            <a:ext cx="1331259" cy="3496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84605" y="2750850"/>
            <a:ext cx="237564" cy="2375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0" y="2950845"/>
            <a:ext cx="10515600" cy="1325563"/>
          </a:xfrm>
        </p:spPr>
        <p:txBody>
          <a:bodyPr>
            <a:noAutofit/>
          </a:bodyPr>
          <a:lstStyle/>
          <a:p>
            <a:pPr algn="ctr" rtl="1"/>
            <a:r>
              <a:rPr lang="fa-IR" sz="3200" b="1" dirty="0" smtClean="0">
                <a:cs typeface="B Nazanin" panose="00000400000000000000" pitchFamily="2" charset="-78"/>
              </a:rPr>
              <a:t>نقش حوزه ها و دوره های انتخاباتی در تخلفات تبلیغاتی</a:t>
            </a:r>
            <a:endParaRPr lang="en-US" sz="3200" dirty="0">
              <a:cs typeface="B Nazanin" panose="00000400000000000000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2" y="375384"/>
            <a:ext cx="3307998" cy="5847616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>
          <a:xfrm>
            <a:off x="2090022" y="4953519"/>
            <a:ext cx="178052" cy="344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498600" y="1593185"/>
            <a:ext cx="1655064" cy="426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4287072">
            <a:off x="1472290" y="1145865"/>
            <a:ext cx="178052" cy="344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5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032" y="3430016"/>
            <a:ext cx="10515600" cy="1325563"/>
          </a:xfrm>
        </p:spPr>
        <p:txBody>
          <a:bodyPr>
            <a:noAutofit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ذخیره / تایید نهایی   تخلف تبلیغات</a:t>
            </a:r>
            <a:r>
              <a:rPr lang="fa-IR" b="1" dirty="0">
                <a:cs typeface="B Nazanin" panose="00000400000000000000" pitchFamily="2" charset="-78"/>
              </a:rPr>
              <a:t/>
            </a:r>
            <a:br>
              <a:rPr lang="fa-IR" b="1" dirty="0">
                <a:cs typeface="B Nazanin" panose="00000400000000000000" pitchFamily="2" charset="-78"/>
              </a:rPr>
            </a:br>
            <a:r>
              <a:rPr lang="fa-IR" b="1" dirty="0">
                <a:cs typeface="B Nazanin" panose="00000400000000000000" pitchFamily="2" charset="-78"/>
              </a:rPr>
              <a:t/>
            </a:r>
            <a:br>
              <a:rPr lang="fa-IR" b="1" dirty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44" y="747896"/>
            <a:ext cx="2925776" cy="5843380"/>
          </a:xfrm>
        </p:spPr>
      </p:pic>
      <p:sp>
        <p:nvSpPr>
          <p:cNvPr id="22" name="Right Brace 21"/>
          <p:cNvSpPr/>
          <p:nvPr/>
        </p:nvSpPr>
        <p:spPr>
          <a:xfrm>
            <a:off x="3464561" y="1859280"/>
            <a:ext cx="57912" cy="314147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3333348">
            <a:off x="1943608" y="5263896"/>
            <a:ext cx="429768" cy="249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967" y="2636505"/>
            <a:ext cx="10515600" cy="1325563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اتمام اجرا کد دستوری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646C0-6B6C-4F40-8A4B-9B24BDEC9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7" y="230006"/>
            <a:ext cx="3450099" cy="61385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173D465-3B6A-46D3-8463-73BD4FEB78DA}"/>
              </a:ext>
            </a:extLst>
          </p:cNvPr>
          <p:cNvSpPr/>
          <p:nvPr/>
        </p:nvSpPr>
        <p:spPr>
          <a:xfrm>
            <a:off x="924081" y="2397659"/>
            <a:ext cx="3635597" cy="1313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622" y="2914867"/>
            <a:ext cx="10515600" cy="1325563"/>
          </a:xfrm>
        </p:spPr>
        <p:txBody>
          <a:bodyPr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کاربرگ بازرس ویژه 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9" y="599668"/>
            <a:ext cx="2978265" cy="600800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93800" y="1915994"/>
            <a:ext cx="1022927" cy="370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59513" y="2624975"/>
            <a:ext cx="208284" cy="1953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57448" y="2820324"/>
            <a:ext cx="2210349" cy="15168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040" y="290697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شرح گزارش کاربرگ بازرس ویژه 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4" y="590096"/>
            <a:ext cx="2959515" cy="5959323"/>
          </a:xfrm>
        </p:spPr>
      </p:pic>
      <p:sp>
        <p:nvSpPr>
          <p:cNvPr id="10" name="Oval 9"/>
          <p:cNvSpPr/>
          <p:nvPr/>
        </p:nvSpPr>
        <p:spPr>
          <a:xfrm>
            <a:off x="2037080" y="1629728"/>
            <a:ext cx="1406698" cy="493712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953637">
            <a:off x="2432740" y="5390718"/>
            <a:ext cx="303415" cy="150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596615">
            <a:off x="1373909" y="4671005"/>
            <a:ext cx="303415" cy="150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280" y="290512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 ثبت کاربرگ </a:t>
            </a:r>
            <a:r>
              <a:rPr lang="fa-IR" b="1" dirty="0">
                <a:cs typeface="B Nazanin" panose="00000400000000000000" pitchFamily="2" charset="-78"/>
              </a:rPr>
              <a:t>بازرس ویژه 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25" y="421367"/>
            <a:ext cx="3011055" cy="6150401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2953637">
            <a:off x="2332392" y="5390718"/>
            <a:ext cx="303415" cy="150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594658" y="4974506"/>
            <a:ext cx="303415" cy="150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843" y="24608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cs typeface="B Nazanin" panose="00000400000000000000" pitchFamily="2" charset="-78"/>
              </a:rPr>
              <a:t>گزارش جمع بندی وضعیت آماده سازی شعب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pic>
        <p:nvPicPr>
          <p:cNvPr id="2049" name="Picture 51" descr="WhatsApp Image 2021-06-07 at 17.56.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79" y="414045"/>
            <a:ext cx="3017520" cy="60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0" y="-3325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8200" y="1246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73287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7313" y="2674620"/>
            <a:ext cx="188528" cy="2050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94230" y="3230880"/>
            <a:ext cx="2570050" cy="14455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7406550">
            <a:off x="1317920" y="2431594"/>
            <a:ext cx="334360" cy="169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4601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cs typeface="B Nazanin" panose="00000400000000000000" pitchFamily="2" charset="-78"/>
              </a:rPr>
              <a:t>نقش شعب سرکشی نشده و ناقص </a:t>
            </a:r>
            <a:br>
              <a:rPr lang="fa-IR" sz="4000" b="1" dirty="0" smtClean="0">
                <a:cs typeface="B Nazanin" panose="00000400000000000000" pitchFamily="2" charset="-78"/>
              </a:rPr>
            </a:br>
            <a:r>
              <a:rPr lang="fa-IR" sz="4000" b="1" dirty="0" smtClean="0">
                <a:cs typeface="B Nazanin" panose="00000400000000000000" pitchFamily="2" charset="-78"/>
              </a:rPr>
              <a:t>در </a:t>
            </a:r>
            <a:r>
              <a:rPr lang="fa-IR" sz="4000" b="1" dirty="0">
                <a:cs typeface="B Nazanin" panose="00000400000000000000" pitchFamily="2" charset="-78"/>
              </a:rPr>
              <a:t>جمع بندی وضعیت آماده سازی شعب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0" y="-3325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8200" y="1246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73287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86" y="810282"/>
            <a:ext cx="2620370" cy="5212051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2029466" y="2298185"/>
            <a:ext cx="1981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082118" y="5187042"/>
            <a:ext cx="270256" cy="147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26360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ثبت گزارش </a:t>
            </a:r>
            <a:r>
              <a:rPr lang="fa-IR" b="1" dirty="0">
                <a:cs typeface="B Nazanin" panose="00000400000000000000" pitchFamily="2" charset="-78"/>
              </a:rPr>
              <a:t>جمع </a:t>
            </a:r>
            <a:r>
              <a:rPr lang="fa-IR" b="1" dirty="0" smtClean="0">
                <a:cs typeface="B Nazanin" panose="00000400000000000000" pitchFamily="2" charset="-78"/>
              </a:rPr>
              <a:t>بندی شعب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2050" name="Picture 50" descr="WhatsApp Image 2021-06-07 at 17.56.34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82" y="581891"/>
            <a:ext cx="2911524" cy="583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0" y="-3325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8200" y="1246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73287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38728" y="2726360"/>
            <a:ext cx="143256" cy="7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95288" y="2227561"/>
            <a:ext cx="143256" cy="7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89169" y="265601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800" dirty="0" smtClean="0"/>
              <a:t>8</a:t>
            </a:r>
            <a:endParaRPr lang="en-US" sz="1000" dirty="0"/>
          </a:p>
        </p:txBody>
      </p:sp>
      <p:sp>
        <p:nvSpPr>
          <p:cNvPr id="14" name="Right Arrow 13"/>
          <p:cNvSpPr/>
          <p:nvPr/>
        </p:nvSpPr>
        <p:spPr>
          <a:xfrm>
            <a:off x="2249424" y="5285232"/>
            <a:ext cx="389120" cy="82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443984" y="2227561"/>
            <a:ext cx="389120" cy="82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172" y="2401164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مشاهده گزارش </a:t>
            </a:r>
            <a:r>
              <a:rPr lang="fa-IR" b="1" dirty="0">
                <a:cs typeface="B Nazanin" panose="00000400000000000000" pitchFamily="2" charset="-78"/>
              </a:rPr>
              <a:t>جمع </a:t>
            </a:r>
            <a:r>
              <a:rPr lang="fa-IR" b="1" dirty="0" smtClean="0">
                <a:cs typeface="B Nazanin" panose="00000400000000000000" pitchFamily="2" charset="-78"/>
              </a:rPr>
              <a:t>بندی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0" y="-3325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8200" y="1246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73287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36" y="581891"/>
            <a:ext cx="2949047" cy="57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3218" y="2454163"/>
            <a:ext cx="8835854" cy="1202640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پیام دریافتی وضعیت درخواست از اپراتور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22147-0006-49FF-8196-C9B46E3DD9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4" y="-1"/>
            <a:ext cx="3654184" cy="6501677"/>
          </a:xfrm>
          <a:prstGeom prst="rect">
            <a:avLst/>
          </a:prstGeom>
        </p:spPr>
      </p:pic>
      <p:sp>
        <p:nvSpPr>
          <p:cNvPr id="5" name="Arrow: Right 22">
            <a:extLst>
              <a:ext uri="{FF2B5EF4-FFF2-40B4-BE49-F238E27FC236}">
                <a16:creationId xmlns:a16="http://schemas.microsoft.com/office/drawing/2014/main" id="{1C1C0F9E-72D9-40FF-88D1-E24F85824D4B}"/>
              </a:ext>
            </a:extLst>
          </p:cNvPr>
          <p:cNvSpPr/>
          <p:nvPr/>
        </p:nvSpPr>
        <p:spPr>
          <a:xfrm rot="8454305">
            <a:off x="2884479" y="4431282"/>
            <a:ext cx="593160" cy="392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95EE20-8C2D-4FA3-A6BD-2B3FF71F2A6A}"/>
              </a:ext>
            </a:extLst>
          </p:cNvPr>
          <p:cNvSpPr/>
          <p:nvPr/>
        </p:nvSpPr>
        <p:spPr>
          <a:xfrm>
            <a:off x="641440" y="1219740"/>
            <a:ext cx="3289372" cy="3347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85800">
              <a:schemeClr val="bg1">
                <a:alpha val="91000"/>
              </a:schemeClr>
            </a:glow>
            <a:softEdge rad="876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78514C-DA16-4BC2-9055-09D69498FD4B}"/>
              </a:ext>
            </a:extLst>
          </p:cNvPr>
          <p:cNvSpPr/>
          <p:nvPr/>
        </p:nvSpPr>
        <p:spPr>
          <a:xfrm>
            <a:off x="1498297" y="529005"/>
            <a:ext cx="1586159" cy="7605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3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175" y="2737935"/>
            <a:ext cx="10515600" cy="1325563"/>
          </a:xfrm>
        </p:spPr>
        <p:txBody>
          <a:bodyPr/>
          <a:lstStyle/>
          <a:p>
            <a:pPr algn="ctr" rtl="1"/>
            <a:r>
              <a:rPr lang="fa-IR" b="1" dirty="0">
                <a:cs typeface="B Nazanin" panose="00000400000000000000" pitchFamily="2" charset="-78"/>
              </a:rPr>
              <a:t>کد دستوری غیر فعال سازی </a:t>
            </a:r>
            <a:r>
              <a:rPr lang="en-US" b="1" dirty="0" smtClean="0"/>
              <a:t>APN</a:t>
            </a:r>
            <a:endParaRPr lang="en-US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85DEA34-5390-4ADB-822C-440D8E74E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0" y="578405"/>
            <a:ext cx="3426105" cy="60958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1EA3AC0-1FA4-4151-9BBD-E3787F825122}"/>
              </a:ext>
            </a:extLst>
          </p:cNvPr>
          <p:cNvSpPr/>
          <p:nvPr/>
        </p:nvSpPr>
        <p:spPr>
          <a:xfrm>
            <a:off x="1101772" y="921279"/>
            <a:ext cx="1993732" cy="8368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704" y="2813131"/>
            <a:ext cx="10515600" cy="1325563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غیرفعالسازی </a:t>
            </a:r>
            <a:r>
              <a:rPr lang="fa-IR" b="1" dirty="0">
                <a:cs typeface="B Nazanin" panose="00000400000000000000" pitchFamily="2" charset="-78"/>
              </a:rPr>
              <a:t>سرویس اینترنت وزارت کشور</a:t>
            </a:r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01A340A9-46AD-494F-B2C8-3546902DE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3" y="262090"/>
            <a:ext cx="3647955" cy="6198054"/>
          </a:xfrm>
          <a:prstGeom prst="rect">
            <a:avLst/>
          </a:prstGeom>
        </p:spPr>
      </p:pic>
      <p:sp>
        <p:nvSpPr>
          <p:cNvPr id="5" name="Arrow: Right 7">
            <a:extLst>
              <a:ext uri="{FF2B5EF4-FFF2-40B4-BE49-F238E27FC236}">
                <a16:creationId xmlns:a16="http://schemas.microsoft.com/office/drawing/2014/main" id="{59A701C4-1BB2-4324-80F3-B353B523A5D8}"/>
              </a:ext>
            </a:extLst>
          </p:cNvPr>
          <p:cNvSpPr/>
          <p:nvPr/>
        </p:nvSpPr>
        <p:spPr>
          <a:xfrm>
            <a:off x="686683" y="3361117"/>
            <a:ext cx="867967" cy="114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967" y="2636505"/>
            <a:ext cx="10515600" cy="1325563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اتمام اجرا کد دستوری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646C0-6B6C-4F40-8A4B-9B24BDEC9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7" y="230006"/>
            <a:ext cx="3450099" cy="61385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173D465-3B6A-46D3-8463-73BD4FEB78DA}"/>
              </a:ext>
            </a:extLst>
          </p:cNvPr>
          <p:cNvSpPr/>
          <p:nvPr/>
        </p:nvSpPr>
        <p:spPr>
          <a:xfrm>
            <a:off x="924081" y="2397659"/>
            <a:ext cx="3635597" cy="1313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01" y="2228564"/>
            <a:ext cx="7272948" cy="2977544"/>
          </a:xfrm>
        </p:spPr>
        <p:txBody>
          <a:bodyPr>
            <a:normAutofit fontScale="90000"/>
          </a:bodyPr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پیام دریافتی وضعیت درخواست از </a:t>
            </a:r>
            <a:r>
              <a:rPr lang="fa-IR" b="1" dirty="0" smtClean="0">
                <a:cs typeface="B Nazanin" panose="00000400000000000000" pitchFamily="2" charset="-78"/>
              </a:rPr>
              <a:t>اپراتور</a:t>
            </a:r>
            <a:br>
              <a:rPr lang="fa-IR" b="1" dirty="0" smtClean="0">
                <a:cs typeface="B Nazanin" panose="00000400000000000000" pitchFamily="2" charset="-78"/>
              </a:rPr>
            </a:br>
            <a:r>
              <a:rPr lang="fa-IR" b="1" dirty="0">
                <a:cs typeface="B Nazanin" panose="00000400000000000000" pitchFamily="2" charset="-78"/>
              </a:rPr>
              <a:t/>
            </a:r>
            <a:br>
              <a:rPr lang="fa-IR" b="1" dirty="0">
                <a:cs typeface="B Nazanin" panose="00000400000000000000" pitchFamily="2" charset="-78"/>
              </a:rPr>
            </a:br>
            <a:r>
              <a:rPr lang="ar-SA" sz="3100" b="1" dirty="0">
                <a:solidFill>
                  <a:srgbClr val="FF0000"/>
                </a:solidFill>
                <a:cs typeface="B Nazanin" panose="00000400000000000000" pitchFamily="2" charset="-78"/>
              </a:rPr>
              <a:t>نکته مهم: بعد از دریافت پیامک فعالسازی جهت اطمینان از عملکرد صحیح شبکه لازم است یکبار گوشی در حالت پرواز قرار دهید و سپس بازگردانید.</a:t>
            </a:r>
            <a:r>
              <a:rPr lang="en-US" sz="3100" dirty="0"/>
              <a:t/>
            </a:r>
            <a:br>
              <a:rPr lang="en-US" sz="3100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73B83-2133-45BE-A1E8-CC9E59117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1" y="221290"/>
            <a:ext cx="3588727" cy="638521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5FF144A-A4C4-4250-84F4-A502A0783CCF}"/>
              </a:ext>
            </a:extLst>
          </p:cNvPr>
          <p:cNvSpPr/>
          <p:nvPr/>
        </p:nvSpPr>
        <p:spPr>
          <a:xfrm>
            <a:off x="459874" y="2835797"/>
            <a:ext cx="2821550" cy="757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233</Words>
  <Application>Microsoft Office PowerPoint</Application>
  <PresentationFormat>Widescreen</PresentationFormat>
  <Paragraphs>48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B Nazanin</vt:lpstr>
      <vt:lpstr>Calibri</vt:lpstr>
      <vt:lpstr>Calibri Light</vt:lpstr>
      <vt:lpstr>Office Theme</vt:lpstr>
      <vt:lpstr>PowerPoint Presentation</vt:lpstr>
      <vt:lpstr>کد دستوری اتصال به APN</vt:lpstr>
      <vt:lpstr>فعالسازی سرویس اینترنت وزارت کشور</vt:lpstr>
      <vt:lpstr>اتمام اجرا کد دستوری</vt:lpstr>
      <vt:lpstr>پیام دریافتی وضعیت درخواست از اپراتور</vt:lpstr>
      <vt:lpstr>کد دستوری غیر فعال سازی APN</vt:lpstr>
      <vt:lpstr>غیرفعالسازی سرویس اینترنت وزارت کشور</vt:lpstr>
      <vt:lpstr>اتمام اجرا کد دستوری</vt:lpstr>
      <vt:lpstr>پیام دریافتی وضعیت درخواست از اپراتور  نکته مهم: بعد از دریافت پیامک فعالسازی جهت اطمینان از عملکرد صحیح شبکه لازم است یکبار گوشی در حالت پرواز قرار دهید و سپس بازگردانید. </vt:lpstr>
      <vt:lpstr>ورود به سامانه بازرسی انتخابات کشور  http://ebazresi.moi.ir  نکته مهم: لازم است صفحه کیبورد کاربران در فرم ورود انگلیسی باشد و اعداد و حروف حتما به صورت لاتین وارد شود.   </vt:lpstr>
      <vt:lpstr>     انتخاب نوع فاکتور</vt:lpstr>
      <vt:lpstr>ثبت گزارش بازرسی </vt:lpstr>
      <vt:lpstr>ثبت  گزارش بازرسی</vt:lpstr>
      <vt:lpstr>جزئیات گزارشات بازرسی</vt:lpstr>
      <vt:lpstr>مراحل ویرایش گزارشات</vt:lpstr>
      <vt:lpstr>تغییر وضعیت گزارش ثبت شده</vt:lpstr>
      <vt:lpstr>جستجو گزارشات آرشیو شده </vt:lpstr>
      <vt:lpstr>جزئیات گزارش های آرشیو شده</vt:lpstr>
      <vt:lpstr>ایجاد گزارش سربازرس</vt:lpstr>
      <vt:lpstr>گزارش سربازرس ثبت</vt:lpstr>
      <vt:lpstr>مشاهده جزئیات گزارش سربازرس</vt:lpstr>
      <vt:lpstr>شعب سربازرس</vt:lpstr>
      <vt:lpstr>مراحل ویرایش شعب سربازرس</vt:lpstr>
      <vt:lpstr>ثبت وضعیت آماده سازی شعب </vt:lpstr>
      <vt:lpstr>وضعیت آماده سازی شعب </vt:lpstr>
      <vt:lpstr>ویرایش وضعیت آماده سازی شعب </vt:lpstr>
      <vt:lpstr>اصلاح نقص شعبه </vt:lpstr>
      <vt:lpstr>گزارش سر بازرس برای کاربر هیئت شهرستان </vt:lpstr>
      <vt:lpstr>گزارش سر بازرس برای کاربر هیئت شهرستان </vt:lpstr>
      <vt:lpstr>گزارش بازرسی برای کاربر هیئت استان </vt:lpstr>
      <vt:lpstr> آرشیو گزارشات برای کاربر هیئت استان</vt:lpstr>
      <vt:lpstr>وضعیت آماده سازی شعب برای کاربر هیئت استان </vt:lpstr>
      <vt:lpstr>تخلف تبلیغات برای کاربر هیئت استان </vt:lpstr>
      <vt:lpstr>گزارش سربازرس برای کاربر هیئت استان </vt:lpstr>
      <vt:lpstr>تخلف تبلیغات برای کاربر بازرس ویژه</vt:lpstr>
      <vt:lpstr>ثبت تخلف تبلیغات توسط بازرس ویژه  </vt:lpstr>
      <vt:lpstr>انتخاب داوطلب متخلف جهت ثبت تخلف تبلیغات  </vt:lpstr>
      <vt:lpstr>نقش حوزه ها و دوره های انتخاباتی در تخلفات تبلیغاتی</vt:lpstr>
      <vt:lpstr>ذخیره / تایید نهایی   تخلف تبلیغات  </vt:lpstr>
      <vt:lpstr>کاربرگ بازرس ویژه </vt:lpstr>
      <vt:lpstr>شرح گزارش کاربرگ بازرس ویژه </vt:lpstr>
      <vt:lpstr> ثبت کاربرگ بازرس ویژه </vt:lpstr>
      <vt:lpstr>گزارش جمع بندی وضعیت آماده سازی شعب</vt:lpstr>
      <vt:lpstr>نقش شعب سرکشی نشده و ناقص  در جمع بندی وضعیت آماده سازی شعب</vt:lpstr>
      <vt:lpstr>ثبت گزارش جمع بندی شعب</vt:lpstr>
      <vt:lpstr>مشاهده گزارش جمع بندی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ix</dc:creator>
  <cp:lastModifiedBy>ix</cp:lastModifiedBy>
  <cp:revision>53</cp:revision>
  <dcterms:created xsi:type="dcterms:W3CDTF">2021-06-10T15:26:04Z</dcterms:created>
  <dcterms:modified xsi:type="dcterms:W3CDTF">2021-06-14T06:06:46Z</dcterms:modified>
</cp:coreProperties>
</file>